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y="5143500" cx="9144000"/>
  <p:notesSz cx="6858000" cy="9144000"/>
  <p:embeddedFontLst>
    <p:embeddedFont>
      <p:font typeface="Economica"/>
      <p:regular r:id="rId81"/>
      <p:bold r:id="rId82"/>
      <p:italic r:id="rId83"/>
      <p:boldItalic r:id="rId84"/>
    </p:embeddedFont>
    <p:embeddedFont>
      <p:font typeface="Open Sans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B42D63-73F1-416B-B367-7BE78990E4EE}">
  <a:tblStyle styleId="{EAB42D63-73F1-416B-B367-7BE78990E4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Economica-boldItalic.fntdata"/><Relationship Id="rId83" Type="http://schemas.openxmlformats.org/officeDocument/2006/relationships/font" Target="fonts/Economica-italic.fntdata"/><Relationship Id="rId42" Type="http://schemas.openxmlformats.org/officeDocument/2006/relationships/slide" Target="slides/slide35.xml"/><Relationship Id="rId86" Type="http://schemas.openxmlformats.org/officeDocument/2006/relationships/font" Target="fonts/OpenSans-bold.fntdata"/><Relationship Id="rId41" Type="http://schemas.openxmlformats.org/officeDocument/2006/relationships/slide" Target="slides/slide34.xml"/><Relationship Id="rId85" Type="http://schemas.openxmlformats.org/officeDocument/2006/relationships/font" Target="fonts/OpenSans-regular.fntdata"/><Relationship Id="rId44" Type="http://schemas.openxmlformats.org/officeDocument/2006/relationships/slide" Target="slides/slide37.xml"/><Relationship Id="rId88" Type="http://schemas.openxmlformats.org/officeDocument/2006/relationships/font" Target="fonts/OpenSans-boldItalic.fntdata"/><Relationship Id="rId43" Type="http://schemas.openxmlformats.org/officeDocument/2006/relationships/slide" Target="slides/slide36.xml"/><Relationship Id="rId87" Type="http://schemas.openxmlformats.org/officeDocument/2006/relationships/font" Target="fonts/OpenSans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font" Target="fonts/Economica-bold.fntdata"/><Relationship Id="rId81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.hswstatic.com/gif/batteries-3.gif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h.github.io/posts/2014-03-NN-Manifolds-Topology/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67b8de35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67b8de35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67b8de35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67b8de35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167cb12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167cb12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67b8de35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67b8de35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4986eef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4986eef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4986eef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4986eef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4986eef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4986eef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4986eef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4986eef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67b8de356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67b8de356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= input 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= weighted sum of inputs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= bias term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 = logit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67b8de35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67b8de35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=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 =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= yellow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= green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X0*W0 + b0 (1*3)) = Z0 (1024 * 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np.dot(X0, W0) + b0  = Z0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67b8de356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67b8de356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=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 =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= yellow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= green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[1,2,3]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[4,5,6]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5ab9991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55ab9991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67b8de356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67b8de356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=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 =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= yellow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= green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67b8de356_1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267b8de356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=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 =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= yellow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= green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Multiclass classification means we use softmax as the non-linearity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3e8a2cc8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3e8a2cc8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=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 = blue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 = yellow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= green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means we use sigmoid as the non-linearity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67b8de356_1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267b8de356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6a00f9fe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26a00f9fe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to be confused with </a:t>
            </a:r>
            <a:r>
              <a:rPr lang="en" u="sng">
                <a:solidFill>
                  <a:schemeClr val="hlink"/>
                </a:solidFill>
                <a:hlinkClick r:id="rId2"/>
              </a:rPr>
              <a:t>how batteries work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3e8a2cc86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3e8a2cc86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26a00f9fe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26a00f9fe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267b8de356_1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267b8de356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version : [0,0,0,1,0,0,0,..]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version : [0.1, 0.03, 0.074,…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42a7ed3555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42a7ed3555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Distributional hypothesis: let’s try to learn meaning of words (as vector representation), by </a:t>
            </a:r>
            <a:r>
              <a:rPr i="1" lang="en" u="sng"/>
              <a:t>predicting</a:t>
            </a:r>
            <a:r>
              <a:rPr lang="en"/>
              <a:t> the words around them.</a:t>
            </a:r>
            <a:endParaRPr b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42a7ed3555_1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42a7ed3555_1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= “It’s raining cats and dogs”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= [“it’s”, “raining”, —-, “and”, ”dogs”]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 = “cats”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(really, y = one-hot encoding for the word “cats”)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55ab9991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55ab9991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42a7ed3555_1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42a7ed3555_1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[0 1 0 0 0 0 0 0 …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[0 0 1 0 0 0 0 0 … 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y’ = h*W’ = [0 ? ? 0 0 0 0 0  ….]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[0 0 1]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[0 1 0]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[1 0 0]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67b8de356_1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67b8de356_1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idea: map discrete things (words) into a continuous feature space.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Conceptually, just a big matrix multiply. But since one-hot vector is very sparse, convenient to just extract the column by indexing. So often we’ll refer to this as a “lookup”. </a:t>
            </a:r>
            <a:r>
              <a:rPr i="1" lang="en"/>
              <a:t>(In fact, you can even shard embeddings across different servers, and just pull in the one you need!)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image doesn’t tell us how the matrix W is </a:t>
            </a:r>
            <a:r>
              <a:rPr i="1" lang="en"/>
              <a:t>trained</a:t>
            </a:r>
            <a:r>
              <a:rPr lang="en"/>
              <a:t>. We cover that separately. Once it’s trained though, we can use the above to efficiently go between word, one-hot, and dense representation (word vector)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26a00f9fe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26a00f9fe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67b8de356_1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267b8de356_1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267b8de356_1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267b8de356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24986eef9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24986eef9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262e550f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262e550f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67b8de3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267b8de3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200"/>
              <a:buChar char="●"/>
            </a:pP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(</a:t>
            </a:r>
            <a:r>
              <a:rPr i="1" lang="en" sz="1200">
                <a:solidFill>
                  <a:srgbClr val="282828"/>
                </a:solidFill>
                <a:highlight>
                  <a:srgbClr val="FFFFFF"/>
                </a:highlight>
              </a:rPr>
              <a:t>Reasonable answer: affine layer with input dimension of the final hidden layer and output dimension of # of classes; a softmax</a:t>
            </a: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)</a:t>
            </a:r>
            <a:endParaRPr sz="12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200"/>
              <a:buChar char="●"/>
            </a:pP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(</a:t>
            </a:r>
            <a:r>
              <a:rPr i="1" lang="en" sz="1200">
                <a:solidFill>
                  <a:srgbClr val="282828"/>
                </a:solidFill>
                <a:highlight>
                  <a:srgbClr val="FFFFFF"/>
                </a:highlight>
              </a:rPr>
              <a:t>Reasonable answer: cross-entropy loss</a:t>
            </a: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)</a:t>
            </a:r>
            <a:endParaRPr sz="12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200"/>
              <a:buChar char="●"/>
            </a:pP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(</a:t>
            </a:r>
            <a:r>
              <a:rPr i="1" lang="en" sz="1200">
                <a:solidFill>
                  <a:srgbClr val="282828"/>
                </a:solidFill>
                <a:highlight>
                  <a:srgbClr val="FFFFFF"/>
                </a:highlight>
              </a:rPr>
              <a:t>Reasonable answer: reduce the learning rate</a:t>
            </a: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)</a:t>
            </a:r>
            <a:endParaRPr sz="12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200"/>
              <a:buChar char="●"/>
            </a:pP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(</a:t>
            </a:r>
            <a:r>
              <a:rPr i="1" lang="en" sz="1200">
                <a:solidFill>
                  <a:srgbClr val="282828"/>
                </a:solidFill>
                <a:highlight>
                  <a:srgbClr val="FFFFFF"/>
                </a:highlight>
              </a:rPr>
              <a:t>Reasonable answer: mathematically basically identical, but huge computational advantage by identifying that the result of the massive vector-matrix product will end up just being a single row selected from the matrix</a:t>
            </a: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)</a:t>
            </a:r>
            <a:endParaRPr sz="12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200"/>
              <a:buChar char="●"/>
            </a:pP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(</a:t>
            </a:r>
            <a:r>
              <a:rPr i="1" lang="en" sz="1200">
                <a:solidFill>
                  <a:srgbClr val="282828"/>
                </a:solidFill>
                <a:highlight>
                  <a:srgbClr val="FFFFFF"/>
                </a:highlight>
              </a:rPr>
              <a:t>Answer: zero. You can tell by asking the question “If I perturb this value, how does the loss change?” . . . . It doesn’t, since it isn’t used!</a:t>
            </a:r>
            <a:r>
              <a:rPr lang="en" sz="1200">
                <a:solidFill>
                  <a:srgbClr val="282828"/>
                </a:solidFill>
                <a:highlight>
                  <a:srgbClr val="FFFFFF"/>
                </a:highlight>
              </a:rPr>
              <a:t>)</a:t>
            </a:r>
            <a:endParaRPr sz="12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3f76c910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3f76c910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3f76c910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3f76c910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67b8de35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67b8de35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255ab9991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255ab9991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255ab9991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255ab9991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255ab9991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255ab9991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255ab9991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255ab9991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255ab9991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255ab9991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255ab9991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255ab9991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267b8de356_1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267b8de356_1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cd03838e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cd03838e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cd03838e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cd03838e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255ab9991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255ab9991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4648ff75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g124648ff75d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267b8de356_1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267b8de356_1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223b215f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223b215f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24986eef9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24986eef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24986eef9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24986eef9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255ab9991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255ab9991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67b8de356_1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267b8de356_1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267b8de356_1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267b8de356_1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267b8de356_1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267b8de356_1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267b8de356_1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267b8de356_1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267b8de356_1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267b8de356_1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4986ee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4986ee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267b8de356_1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267b8de356_1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267b8de356_1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1267b8de356_1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267b8de356_1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267b8de356_1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267b8de356_1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267b8de356_1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useful in an operational sense?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P(x0) = 0.01  → I(x0) = log2(1/0.01) = 6.66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P(x1)=0.99  → I(x1) = log2(1/0.99) = 0.014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Sure, if we’re transmitting 0.014 bits 99% of the time, that’s a pretty low entropy (almost 0 bits required.)  However in reality we’re constrained to only transmit integer bits.  (See next slide.)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267b8de356_1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267b8de356_1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267b8de356_1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267b8de356_1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267b8de356_1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267b8de356_1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267b8de356_1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267b8de356_1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fair to say KL Divergence is the difference between the optimal average number of bits and the operational number of bits as a result of our assumed distribution Q?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the question above could be:  “Given Q, how many more bits on average to represent data with true distribution, P?”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267b8de356_1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267b8de356_1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267b8de356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267b8de356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4648ff75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g124648ff75d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1b793e71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1b793e71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see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https://colah.github.io/posts/2014-03-NN-Manifolds-Topology/</a:t>
            </a:r>
            <a:r>
              <a:rPr lang="en"/>
              <a:t> for more on how NN’s stretch and squeeze space to perform non-linear classification.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1b793e71e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1b793e71e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fully connected layer using a sigmoid is logistic regression!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255ab99918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255ab99918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24986eef9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24986eef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67b8de35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67b8de35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67b8de35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67b8de35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>
            <a:off x="685800" y="211455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1" name="Google Shape;61;p15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5" name="Google Shape;65;p16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722313" y="1543051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68" name="Google Shape;68;p17"/>
          <p:cNvCxnSpPr/>
          <p:nvPr/>
        </p:nvCxnSpPr>
        <p:spPr>
          <a:xfrm>
            <a:off x="722313" y="2668190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7"/>
          <p:cNvSpPr txBox="1"/>
          <p:nvPr/>
        </p:nvSpPr>
        <p:spPr>
          <a:xfrm>
            <a:off x="722313" y="2668190"/>
            <a:ext cx="7772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sz="11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73" name="Google Shape;73;p18"/>
          <p:cNvCxnSpPr/>
          <p:nvPr/>
        </p:nvCxnSpPr>
        <p:spPr>
          <a:xfrm>
            <a:off x="722313" y="3305175"/>
            <a:ext cx="77724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2pPr>
            <a:lvl3pPr indent="-3429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cxnSp>
        <p:nvCxnSpPr>
          <p:cNvPr id="78" name="Google Shape;78;p19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20"/>
          <p:cNvSpPr txBox="1"/>
          <p:nvPr>
            <p:ph idx="2" type="body"/>
          </p:nvPr>
        </p:nvSpPr>
        <p:spPr>
          <a:xfrm>
            <a:off x="457200" y="1779984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>
            <a:off x="4645026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20"/>
          <p:cNvSpPr txBox="1"/>
          <p:nvPr>
            <p:ph idx="4" type="body"/>
          </p:nvPr>
        </p:nvSpPr>
        <p:spPr>
          <a:xfrm>
            <a:off x="4645026" y="1779984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indent="-3238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3pPr>
            <a:lvl4pPr indent="-3048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4pPr>
            <a:lvl5pPr indent="-3048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cxnSp>
        <p:nvCxnSpPr>
          <p:cNvPr id="85" name="Google Shape;85;p20"/>
          <p:cNvCxnSpPr/>
          <p:nvPr/>
        </p:nvCxnSpPr>
        <p:spPr>
          <a:xfrm>
            <a:off x="457200" y="970478"/>
            <a:ext cx="82296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1pPr>
            <a:lvl2pPr indent="-361950" lvl="1" marL="914400" rtl="0">
              <a:spcBef>
                <a:spcPts val="500"/>
              </a:spcBef>
              <a:spcAft>
                <a:spcPts val="0"/>
              </a:spcAft>
              <a:buSzPts val="2100"/>
              <a:buChar char="•"/>
              <a:defRPr/>
            </a:lvl2pPr>
            <a:lvl3pPr indent="-342900" lvl="2" marL="1371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23850" lvl="3" marL="1828800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4pPr>
            <a:lvl5pPr indent="-317500" lvl="4" marL="22860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23850" lvl="5" marL="27432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6pPr>
            <a:lvl7pPr indent="-323850" lvl="6" marL="32004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7pPr>
            <a:lvl8pPr indent="-323850" lvl="7" marL="36576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indent="-323850" lvl="8" marL="41148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6" name="Google Shape;96;p24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97" name="Google Shape;97;p2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02" name="Google Shape;102;p2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0"/>
            <a:ext cx="9144000" cy="2742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0" y="5084949"/>
            <a:ext cx="9144000" cy="687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dstem.org/us/courses/50126/discussion/" TargetMode="External"/><Relationship Id="rId4" Type="http://schemas.openxmlformats.org/officeDocument/2006/relationships/hyperlink" Target="https://github.com/datasci-w266/2024-spring-main/tree/master/syllabu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datasci-w266/2024-spring-main/tree/master/materials/prelim" TargetMode="External"/><Relationship Id="rId4" Type="http://schemas.openxmlformats.org/officeDocument/2006/relationships/hyperlink" Target="https://github.com/datasci-w266/2024-spring-main/tree/master/materials/lesson_notebooks" TargetMode="External"/><Relationship Id="rId5" Type="http://schemas.openxmlformats.org/officeDocument/2006/relationships/hyperlink" Target="https://github.com/datasci-w266/2024-spring-main/tree/master/materials/walkthrough_notebook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ccr.sigcomm.org/online/files/p83-keshavA.pdf" TargetMode="External"/><Relationship Id="rId4" Type="http://schemas.openxmlformats.org/officeDocument/2006/relationships/hyperlink" Target="https://arxiv.org/abs/1510.03820" TargetMode="External"/><Relationship Id="rId5" Type="http://schemas.openxmlformats.org/officeDocument/2006/relationships/hyperlink" Target="https://aclanthology.org/2020.tacl-1.48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1605.09096.pdf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developers.google.com/machine-learning/crash-course/embeddings/translating-to-a-lower-dimensional-space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1411.2738v3.pdf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1411.2738v3.pdf" TargetMode="External"/><Relationship Id="rId4" Type="http://schemas.openxmlformats.org/officeDocument/2006/relationships/image" Target="../media/image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datasci-w266/2024-spring-main/blob/master/materials/lesson_notebooks/lesson_1_NN_Review.ipynb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datasci-w266/2024-spring-main/blob/master/materials/lesson_notebooks/lesson_1_WordEmbeddings_and_Analogies.ipynb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decanlp.com/" TargetMode="External"/><Relationship Id="rId4" Type="http://schemas.openxmlformats.org/officeDocument/2006/relationships/hyperlink" Target="https://gluebenchmark.com/" TargetMode="External"/><Relationship Id="rId5" Type="http://schemas.openxmlformats.org/officeDocument/2006/relationships/hyperlink" Target="https://super.gluebenchmark.com/" TargetMode="External"/><Relationship Id="rId6" Type="http://schemas.openxmlformats.org/officeDocument/2006/relationships/hyperlink" Target="https://github.com/sebastianruder/NLP-progres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datasci-w266/2024-spring-main/blob/master/materials/prelim/Gradient%20Descent.ipynb" TargetMode="External"/><Relationship Id="rId4" Type="http://schemas.openxmlformats.org/officeDocument/2006/relationships/hyperlink" Target="https://github.com/datasci-w266/2024-spring-main/blob/master/materials/prelim/Linear%20Algebra.ipynb" TargetMode="External"/><Relationship Id="rId5" Type="http://schemas.openxmlformats.org/officeDocument/2006/relationships/hyperlink" Target="https://github.com/datasci-w266/2024-spring-main/blob/master/materials/prelim/Probability.ipynb" TargetMode="External"/><Relationship Id="rId6" Type="http://schemas.openxmlformats.org/officeDocument/2006/relationships/hyperlink" Target="https://github.com/datasci-w266/2024-spring-main/blob/master/materials/lesson_notebooks/lesson_1_NN_Review.ipynb" TargetMode="External"/><Relationship Id="rId7" Type="http://schemas.openxmlformats.org/officeDocument/2006/relationships/hyperlink" Target="https://github.com/datasci-w266/2024-spring-main/blob/master/materials/lesson_notebooks/lesson_1_WordEmbeddings_and_Analogies.ipynb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technologyreview.com/s/602094/ais-language-problem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en.wikipedia.org/wiki/Estimation_theory" TargetMode="External"/><Relationship Id="rId4" Type="http://schemas.openxmlformats.org/officeDocument/2006/relationships/hyperlink" Target="https://en.wikipedia.org/wiki/Statistical_parameter" TargetMode="External"/><Relationship Id="rId9" Type="http://schemas.openxmlformats.org/officeDocument/2006/relationships/hyperlink" Target="https://en.wikipedia.org/wiki/Realization_(probability)" TargetMode="External"/><Relationship Id="rId5" Type="http://schemas.openxmlformats.org/officeDocument/2006/relationships/hyperlink" Target="https://en.wikipedia.org/wiki/Probability_distribution" TargetMode="External"/><Relationship Id="rId6" Type="http://schemas.openxmlformats.org/officeDocument/2006/relationships/hyperlink" Target="https://en.wikipedia.org/wiki/Mathematical_optimization" TargetMode="External"/><Relationship Id="rId7" Type="http://schemas.openxmlformats.org/officeDocument/2006/relationships/hyperlink" Target="https://en.wikipedia.org/wiki/Likelihood_function" TargetMode="External"/><Relationship Id="rId8" Type="http://schemas.openxmlformats.org/officeDocument/2006/relationships/hyperlink" Target="https://en.wikipedia.org/wiki/Statistical_model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countbayesie.com/blog/2017/5/9/kullback-leibler-divergence-explained" TargetMode="External"/><Relationship Id="rId4" Type="http://schemas.openxmlformats.org/officeDocument/2006/relationships/image" Target="../media/image1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playground.tensorflow.org/" TargetMode="External"/><Relationship Id="rId4" Type="http://schemas.openxmlformats.org/officeDocument/2006/relationships/image" Target="../media/image1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.gif"/><Relationship Id="rId4" Type="http://schemas.openxmlformats.org/officeDocument/2006/relationships/hyperlink" Target="https://colah.github.io/posts/2014-03-NN-Manifolds-Topology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cs.rochester.edu/nlp/rocstories/" TargetMode="External"/><Relationship Id="rId4" Type="http://schemas.openxmlformats.org/officeDocument/2006/relationships/hyperlink" Target="https://rajpurkar.github.io/SQuAD-explorer/" TargetMode="External"/><Relationship Id="rId5" Type="http://schemas.openxmlformats.org/officeDocument/2006/relationships/hyperlink" Target="https://nlp.stanford.edu/projects/tacred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266</a:t>
            </a:r>
            <a:endParaRPr/>
          </a:p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66" name="Google Shape;166;p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Seven sections, but we’ll share resources.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Ed Discussion for Q&amp;A: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Link from bCourses</a:t>
            </a:r>
            <a:endParaRPr sz="16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Keep questions on Ed Discussion (you can mark “Anonymous”)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Keep questions public unless they include assignment solutions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Oh noes, the sky is falling!  Email instructor list and cc student support</a:t>
            </a:r>
            <a:endParaRPr sz="20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Syllabus:</a:t>
            </a:r>
            <a:endParaRPr/>
          </a:p>
          <a:p>
            <a:pPr indent="-260350" lvl="1" marL="55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https://github.com/datasci-w266/2024-spring-main/tree/master/syllabus</a:t>
            </a:r>
            <a:endParaRPr sz="1800"/>
          </a:p>
          <a:p>
            <a:pPr indent="-241300" lvl="1" marL="55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 sz="1800"/>
          </a:p>
          <a:p>
            <a:pPr indent="0" lvl="0" marL="266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 	</a:t>
            </a:r>
            <a:endParaRPr sz="1800"/>
          </a:p>
          <a:p>
            <a:pPr indent="0" lvl="0" marL="266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2" name="Google Shape;172;p3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The class git repo contains several directories of interest: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Review materials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https://github.com/datasci-w266/2024-spring-main/materials/prelim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Lesson notebooks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https://github.com/datasci-w266/2024-spring-main/materials/lesson_notebooks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Walkthrough notebooks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https://github.com/datasci-w266/2024-spring-main/materials/walkthrough_notebooks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Advice...</a:t>
            </a:r>
            <a:endParaRPr/>
          </a:p>
        </p:txBody>
      </p:sp>
      <p:sp>
        <p:nvSpPr>
          <p:cNvPr id="178" name="Google Shape;178;p3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START EARLY!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These assignments and project are TRICKY!</a:t>
            </a:r>
            <a:endParaRPr/>
          </a:p>
        </p:txBody>
      </p:sp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74" y="1988200"/>
            <a:ext cx="5506849" cy="27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85" name="Google Shape;185;p3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b="1" lang="en" sz="2000"/>
              <a:t>Assignment 0</a:t>
            </a:r>
            <a:r>
              <a:rPr lang="en" sz="2000"/>
              <a:t> (Setup) -  released soon</a:t>
            </a:r>
            <a:endParaRPr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" sz="1600"/>
              <a:t>Due Sunday, Jan 21</a:t>
            </a:r>
            <a:endParaRPr sz="16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b="1" lang="en" sz="2000"/>
              <a:t>Assignment 1</a:t>
            </a:r>
            <a:r>
              <a:rPr lang="en" sz="2000"/>
              <a:t> (NN) to be released Friday 01/19</a:t>
            </a:r>
            <a:endParaRPr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" sz="1600"/>
              <a:t>Due Sunday, Jan 28 (Tuesday 01/30 if you use late days)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" sz="2000"/>
              <a:t>Project Proposals </a:t>
            </a:r>
            <a:r>
              <a:rPr b="1" lang="en" sz="2000">
                <a:solidFill>
                  <a:srgbClr val="9900FF"/>
                </a:solidFill>
              </a:rPr>
              <a:t>- Due (02/18)!</a:t>
            </a:r>
            <a:endParaRPr b="1" sz="2000">
              <a:solidFill>
                <a:srgbClr val="9900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Arial"/>
              <a:buChar char="-"/>
            </a:pPr>
            <a:r>
              <a:rPr b="1" lang="en" sz="1600">
                <a:solidFill>
                  <a:srgbClr val="9900FF"/>
                </a:solidFill>
              </a:rPr>
              <a:t>Will discuss details in two weeks</a:t>
            </a:r>
            <a:endParaRPr b="1" sz="1600">
              <a:solidFill>
                <a:srgbClr val="9900FF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b="1" lang="en" sz="1600">
                <a:solidFill>
                  <a:srgbClr val="9900FF"/>
                </a:solidFill>
              </a:rPr>
              <a:t>Questions?</a:t>
            </a:r>
            <a:endParaRPr sz="16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" sz="2000"/>
              <a:t>Concerns?</a:t>
            </a:r>
            <a:endParaRPr sz="2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91" name="Google Shape;191;p4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-"/>
            </a:pPr>
            <a:r>
              <a:rPr b="1" lang="en" sz="1900"/>
              <a:t>Paper reading sessions:</a:t>
            </a:r>
            <a:r>
              <a:rPr lang="en" sz="1900"/>
              <a:t> </a:t>
            </a:r>
            <a:endParaRPr sz="19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 sz="13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read a paper</a:t>
            </a:r>
            <a:r>
              <a:rPr lang="en" sz="1500"/>
              <a:t> and </a:t>
            </a:r>
            <a:r>
              <a:rPr lang="en" sz="1300" u="sng">
                <a:solidFill>
                  <a:srgbClr val="0000FF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Sensitivity Analysis of (and Practitioners' Guide to) Convolutional Neural Nets for Sentence Classification</a:t>
            </a:r>
            <a:r>
              <a:rPr lang="en" sz="1500"/>
              <a:t>  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-"/>
            </a:pPr>
            <a:r>
              <a:rPr lang="en" sz="1600"/>
              <a:t>Mark: Tuesday 01/23 5:30 pm PST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oLMpics-On What Language Model Pre-training Captures</a:t>
            </a:r>
            <a:r>
              <a:rPr lang="en" sz="1500"/>
              <a:t>  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lang="en" sz="1600"/>
              <a:t>Mark: Tuesday 01/30 5:30 pm PST</a:t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-"/>
            </a:pPr>
            <a:r>
              <a:rPr b="1" lang="en" sz="1900"/>
              <a:t>Notebook Walkthroughs:</a:t>
            </a:r>
            <a:r>
              <a:rPr b="1" lang="en" sz="1900">
                <a:solidFill>
                  <a:srgbClr val="9900FF"/>
                </a:solidFill>
              </a:rPr>
              <a:t> </a:t>
            </a:r>
            <a:endParaRPr b="1" sz="19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 sz="1300"/>
              <a:t>TBD</a:t>
            </a:r>
            <a:endParaRPr sz="13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" sz="2000"/>
              <a:t>  </a:t>
            </a:r>
            <a:r>
              <a:rPr lang="en" sz="1600"/>
              <a:t>TBD</a:t>
            </a:r>
            <a:endParaRPr sz="16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-"/>
            </a:pPr>
            <a:r>
              <a:rPr b="1" lang="en" sz="1500">
                <a:solidFill>
                  <a:srgbClr val="9900FF"/>
                </a:solidFill>
              </a:rPr>
              <a:t>Questions?</a:t>
            </a:r>
            <a:endParaRPr sz="15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-"/>
            </a:pPr>
            <a:r>
              <a:rPr b="1" lang="en" sz="1900"/>
              <a:t>Concerns?</a:t>
            </a:r>
            <a:endParaRPr b="1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 Review: Neural Nets</a:t>
            </a:r>
            <a:endParaRPr/>
          </a:p>
        </p:txBody>
      </p:sp>
      <p:sp>
        <p:nvSpPr>
          <p:cNvPr id="197" name="Google Shape;197;p41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Review</a:t>
            </a:r>
            <a:endParaRPr/>
          </a:p>
        </p:txBody>
      </p:sp>
      <p:sp>
        <p:nvSpPr>
          <p:cNvPr id="203" name="Google Shape;203;p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Every week we’ll discuss a couple of questions about NLP tasks, structures, and architectures.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This is an opportunity to reinforce </a:t>
            </a:r>
            <a:r>
              <a:rPr lang="en" sz="1800"/>
              <a:t>previous</a:t>
            </a:r>
            <a:r>
              <a:rPr lang="en" sz="1800"/>
              <a:t> lessons and help build your </a:t>
            </a:r>
            <a:r>
              <a:rPr lang="en" sz="1800"/>
              <a:t>intuition</a:t>
            </a:r>
            <a:r>
              <a:rPr lang="en" sz="1800"/>
              <a:t> around language processing.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idx="4294967295" type="title"/>
          </p:nvPr>
        </p:nvSpPr>
        <p:spPr>
          <a:xfrm>
            <a:off x="76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</p:txBody>
      </p:sp>
      <p:grpSp>
        <p:nvGrpSpPr>
          <p:cNvPr id="209" name="Google Shape;209;p43"/>
          <p:cNvGrpSpPr/>
          <p:nvPr/>
        </p:nvGrpSpPr>
        <p:grpSpPr>
          <a:xfrm>
            <a:off x="4391975" y="302150"/>
            <a:ext cx="3839269" cy="1806881"/>
            <a:chOff x="4471850" y="371025"/>
            <a:chExt cx="3839269" cy="1806881"/>
          </a:xfrm>
        </p:grpSpPr>
        <p:sp>
          <p:nvSpPr>
            <p:cNvPr id="210" name="Google Shape;210;p43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11" name="Google Shape;211;p43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12" name="Google Shape;212;p43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13" name="Google Shape;213;p43"/>
            <p:cNvCxnSpPr>
              <a:stCxn id="210" idx="6"/>
              <a:endCxn id="212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4" name="Google Shape;214;p43"/>
            <p:cNvCxnSpPr>
              <a:stCxn id="211" idx="6"/>
              <a:endCxn id="212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43"/>
            <p:cNvCxnSpPr>
              <a:stCxn id="212" idx="6"/>
              <a:endCxn id="216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7" name="Google Shape;217;p43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18" name="Google Shape;218;p43"/>
            <p:cNvCxnSpPr>
              <a:stCxn id="210" idx="6"/>
              <a:endCxn id="217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" name="Google Shape;219;p43"/>
            <p:cNvCxnSpPr>
              <a:stCxn id="211" idx="6"/>
              <a:endCxn id="217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0" name="Google Shape;220;p43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21" name="Google Shape;221;p43"/>
            <p:cNvCxnSpPr>
              <a:endCxn id="220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43"/>
            <p:cNvCxnSpPr>
              <a:endCxn id="220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3" name="Google Shape;223;p43"/>
            <p:cNvCxnSpPr>
              <a:stCxn id="212" idx="6"/>
              <a:endCxn id="224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5" name="Google Shape;225;p43"/>
            <p:cNvCxnSpPr>
              <a:stCxn id="220" idx="6"/>
              <a:endCxn id="224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6" name="Google Shape;226;p43"/>
            <p:cNvCxnSpPr>
              <a:stCxn id="217" idx="6"/>
              <a:endCxn id="216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7" name="Google Shape;227;p43"/>
            <p:cNvCxnSpPr>
              <a:stCxn id="220" idx="6"/>
              <a:endCxn id="216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6" name="Google Shape;216;p43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28" name="Google Shape;228;p43"/>
            <p:cNvCxnSpPr>
              <a:stCxn id="216" idx="6"/>
              <a:endCxn id="229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0" name="Google Shape;230;p43"/>
            <p:cNvCxnSpPr>
              <a:stCxn id="216" idx="6"/>
              <a:endCxn id="231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2" name="Google Shape;232;p43"/>
            <p:cNvCxnSpPr>
              <a:stCxn id="224" idx="6"/>
              <a:endCxn id="229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3" name="Google Shape;233;p43"/>
            <p:cNvCxnSpPr>
              <a:stCxn id="224" idx="6"/>
              <a:endCxn id="231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4" name="Google Shape;234;p43"/>
          <p:cNvSpPr/>
          <p:nvPr/>
        </p:nvSpPr>
        <p:spPr>
          <a:xfrm>
            <a:off x="1982702" y="3039850"/>
            <a:ext cx="2700600" cy="17727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3"/>
          <p:cNvSpPr txBox="1"/>
          <p:nvPr/>
        </p:nvSpPr>
        <p:spPr>
          <a:xfrm>
            <a:off x="3144438" y="4333565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3895013" y="36304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43"/>
          <p:cNvSpPr txBox="1"/>
          <p:nvPr/>
        </p:nvSpPr>
        <p:spPr>
          <a:xfrm>
            <a:off x="2589275" y="4015325"/>
            <a:ext cx="431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+"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43"/>
          <p:cNvSpPr txBox="1"/>
          <p:nvPr/>
        </p:nvSpPr>
        <p:spPr>
          <a:xfrm>
            <a:off x="2748850" y="4427650"/>
            <a:ext cx="33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" name="Google Shape;239;p43"/>
          <p:cNvCxnSpPr>
            <a:stCxn id="217" idx="6"/>
            <a:endCxn id="224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43"/>
          <p:cNvSpPr txBox="1"/>
          <p:nvPr/>
        </p:nvSpPr>
        <p:spPr>
          <a:xfrm>
            <a:off x="1983275" y="3471013"/>
            <a:ext cx="194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(w</a:t>
            </a:r>
            <a:r>
              <a:rPr b="1" baseline="-25000" lang="en" sz="1600">
                <a:latin typeface="Open Sans"/>
                <a:ea typeface="Open Sans"/>
                <a:cs typeface="Open Sans"/>
                <a:sym typeface="Open Sans"/>
              </a:rPr>
              <a:t>31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*x</a:t>
            </a:r>
            <a:r>
              <a:rPr b="1" baseline="-25000" lang="en" sz="16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) + (w</a:t>
            </a:r>
            <a:r>
              <a:rPr b="1" baseline="-25000"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baseline="-25000" lang="en" sz="16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*x</a:t>
            </a:r>
            <a:r>
              <a:rPr b="1" baseline="-25000" lang="en" sz="16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43"/>
          <p:cNvSpPr txBox="1"/>
          <p:nvPr/>
        </p:nvSpPr>
        <p:spPr>
          <a:xfrm>
            <a:off x="478200" y="1429000"/>
            <a:ext cx="3627300" cy="409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Open Sans"/>
                <a:ea typeface="Open Sans"/>
                <a:cs typeface="Open Sans"/>
                <a:sym typeface="Open Sans"/>
              </a:rPr>
              <a:t>One Neuron (Unit)</a:t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5411750" y="1632850"/>
            <a:ext cx="851400" cy="571500"/>
          </a:xfrm>
          <a:prstGeom prst="rect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43"/>
          <p:cNvCxnSpPr/>
          <p:nvPr/>
        </p:nvCxnSpPr>
        <p:spPr>
          <a:xfrm flipH="1">
            <a:off x="2209450" y="1644500"/>
            <a:ext cx="3216600" cy="13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43"/>
          <p:cNvCxnSpPr/>
          <p:nvPr/>
        </p:nvCxnSpPr>
        <p:spPr>
          <a:xfrm flipH="1">
            <a:off x="4600550" y="2108175"/>
            <a:ext cx="1091700" cy="10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43"/>
          <p:cNvCxnSpPr/>
          <p:nvPr/>
        </p:nvCxnSpPr>
        <p:spPr>
          <a:xfrm flipH="1">
            <a:off x="4600550" y="2249575"/>
            <a:ext cx="1650000" cy="24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43"/>
          <p:cNvCxnSpPr/>
          <p:nvPr/>
        </p:nvCxnSpPr>
        <p:spPr>
          <a:xfrm flipH="1">
            <a:off x="4378600" y="2215500"/>
            <a:ext cx="1037400" cy="8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3"/>
          <p:cNvCxnSpPr/>
          <p:nvPr/>
        </p:nvCxnSpPr>
        <p:spPr>
          <a:xfrm>
            <a:off x="3962138" y="3051540"/>
            <a:ext cx="14700" cy="17493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43"/>
          <p:cNvSpPr/>
          <p:nvPr/>
        </p:nvSpPr>
        <p:spPr>
          <a:xfrm>
            <a:off x="945850" y="3415075"/>
            <a:ext cx="548100" cy="4968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r>
              <a:rPr baseline="-25000" lang="en" sz="1800"/>
              <a:t>1</a:t>
            </a:r>
            <a:endParaRPr baseline="-25000" sz="1800"/>
          </a:p>
        </p:txBody>
      </p:sp>
      <p:sp>
        <p:nvSpPr>
          <p:cNvPr id="249" name="Google Shape;249;p43"/>
          <p:cNvSpPr/>
          <p:nvPr/>
        </p:nvSpPr>
        <p:spPr>
          <a:xfrm>
            <a:off x="945850" y="4125675"/>
            <a:ext cx="548100" cy="4968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</a:t>
            </a:r>
            <a:r>
              <a:rPr baseline="-25000" lang="en" sz="1800"/>
              <a:t>2</a:t>
            </a:r>
            <a:endParaRPr baseline="-25000" sz="1800"/>
          </a:p>
        </p:txBody>
      </p:sp>
      <p:cxnSp>
        <p:nvCxnSpPr>
          <p:cNvPr id="250" name="Google Shape;250;p43"/>
          <p:cNvCxnSpPr>
            <a:stCxn id="248" idx="6"/>
          </p:cNvCxnSpPr>
          <p:nvPr/>
        </p:nvCxnSpPr>
        <p:spPr>
          <a:xfrm>
            <a:off x="1493950" y="3663475"/>
            <a:ext cx="496800" cy="1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43"/>
          <p:cNvCxnSpPr>
            <a:stCxn id="249" idx="6"/>
          </p:cNvCxnSpPr>
          <p:nvPr/>
        </p:nvCxnSpPr>
        <p:spPr>
          <a:xfrm flipH="1" rot="10800000">
            <a:off x="1493950" y="4229175"/>
            <a:ext cx="49440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050" y="3314050"/>
            <a:ext cx="3395250" cy="13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3"/>
          <p:cNvSpPr txBox="1"/>
          <p:nvPr/>
        </p:nvSpPr>
        <p:spPr>
          <a:xfrm>
            <a:off x="5682650" y="4679625"/>
            <a:ext cx="35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Image Source: https://towardsdatascience.com/activation-functions-neural-networks-1cbd9f8d91d6</a:t>
            </a:r>
            <a:endParaRPr sz="700">
              <a:solidFill>
                <a:schemeClr val="dk1"/>
              </a:solidFill>
            </a:endParaRPr>
          </a:p>
        </p:txBody>
      </p:sp>
      <p:grpSp>
        <p:nvGrpSpPr>
          <p:cNvPr id="254" name="Google Shape;254;p43"/>
          <p:cNvGrpSpPr/>
          <p:nvPr/>
        </p:nvGrpSpPr>
        <p:grpSpPr>
          <a:xfrm>
            <a:off x="8231325" y="654148"/>
            <a:ext cx="401157" cy="1133708"/>
            <a:chOff x="8311200" y="723023"/>
            <a:chExt cx="401157" cy="1133708"/>
          </a:xfrm>
        </p:grpSpPr>
        <p:sp>
          <p:nvSpPr>
            <p:cNvPr id="255" name="Google Shape;255;p43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  <p:sp>
          <p:nvSpPr>
            <p:cNvPr id="256" name="Google Shape;256;p43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idx="4294967295" type="title"/>
          </p:nvPr>
        </p:nvSpPr>
        <p:spPr>
          <a:xfrm>
            <a:off x="76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</p:txBody>
      </p:sp>
      <p:grpSp>
        <p:nvGrpSpPr>
          <p:cNvPr id="262" name="Google Shape;262;p44"/>
          <p:cNvGrpSpPr/>
          <p:nvPr/>
        </p:nvGrpSpPr>
        <p:grpSpPr>
          <a:xfrm>
            <a:off x="4391975" y="302150"/>
            <a:ext cx="3839269" cy="1806881"/>
            <a:chOff x="4471850" y="371025"/>
            <a:chExt cx="3839269" cy="1806881"/>
          </a:xfrm>
        </p:grpSpPr>
        <p:sp>
          <p:nvSpPr>
            <p:cNvPr id="263" name="Google Shape;263;p44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64" name="Google Shape;264;p44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265" name="Google Shape;265;p44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66" name="Google Shape;266;p44"/>
            <p:cNvCxnSpPr>
              <a:stCxn id="263" idx="6"/>
              <a:endCxn id="265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7" name="Google Shape;267;p44"/>
            <p:cNvCxnSpPr>
              <a:stCxn id="264" idx="6"/>
              <a:endCxn id="265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8" name="Google Shape;268;p44"/>
            <p:cNvCxnSpPr>
              <a:stCxn id="265" idx="6"/>
              <a:endCxn id="269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0" name="Google Shape;270;p44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71" name="Google Shape;271;p44"/>
            <p:cNvCxnSpPr>
              <a:stCxn id="263" idx="6"/>
              <a:endCxn id="270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2" name="Google Shape;272;p44"/>
            <p:cNvCxnSpPr>
              <a:stCxn id="264" idx="6"/>
              <a:endCxn id="270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3" name="Google Shape;273;p44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74" name="Google Shape;274;p44"/>
            <p:cNvCxnSpPr>
              <a:endCxn id="273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5" name="Google Shape;275;p44"/>
            <p:cNvCxnSpPr>
              <a:endCxn id="273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" name="Google Shape;276;p44"/>
            <p:cNvCxnSpPr>
              <a:stCxn id="265" idx="6"/>
              <a:endCxn id="277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8" name="Google Shape;278;p44"/>
            <p:cNvCxnSpPr>
              <a:stCxn id="273" idx="6"/>
              <a:endCxn id="277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44"/>
            <p:cNvCxnSpPr>
              <a:stCxn id="270" idx="6"/>
              <a:endCxn id="269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44"/>
            <p:cNvCxnSpPr>
              <a:stCxn id="273" idx="6"/>
              <a:endCxn id="269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9" name="Google Shape;269;p44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277" name="Google Shape;277;p44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281" name="Google Shape;281;p44"/>
            <p:cNvCxnSpPr>
              <a:stCxn id="269" idx="6"/>
              <a:endCxn id="282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3" name="Google Shape;283;p44"/>
            <p:cNvCxnSpPr>
              <a:stCxn id="269" idx="6"/>
              <a:endCxn id="284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5" name="Google Shape;285;p44"/>
            <p:cNvCxnSpPr>
              <a:stCxn id="277" idx="6"/>
              <a:endCxn id="282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6" name="Google Shape;286;p44"/>
            <p:cNvCxnSpPr>
              <a:stCxn id="277" idx="6"/>
              <a:endCxn id="284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7" name="Google Shape;287;p44"/>
          <p:cNvGrpSpPr/>
          <p:nvPr/>
        </p:nvGrpSpPr>
        <p:grpSpPr>
          <a:xfrm>
            <a:off x="3024569" y="2893759"/>
            <a:ext cx="734400" cy="221700"/>
            <a:chOff x="2659500" y="2822500"/>
            <a:chExt cx="734400" cy="221700"/>
          </a:xfrm>
        </p:grpSpPr>
        <p:sp>
          <p:nvSpPr>
            <p:cNvPr id="288" name="Google Shape;288;p44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4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4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44"/>
          <p:cNvSpPr/>
          <p:nvPr/>
        </p:nvSpPr>
        <p:spPr>
          <a:xfrm>
            <a:off x="678713" y="2437625"/>
            <a:ext cx="2246400" cy="17727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44"/>
          <p:cNvGrpSpPr/>
          <p:nvPr/>
        </p:nvGrpSpPr>
        <p:grpSpPr>
          <a:xfrm>
            <a:off x="6039733" y="2881760"/>
            <a:ext cx="489600" cy="221700"/>
            <a:chOff x="4761450" y="2839800"/>
            <a:chExt cx="489600" cy="221700"/>
          </a:xfrm>
        </p:grpSpPr>
        <p:sp>
          <p:nvSpPr>
            <p:cNvPr id="293" name="Google Shape;293;p44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4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44"/>
          <p:cNvSpPr txBox="1"/>
          <p:nvPr/>
        </p:nvSpPr>
        <p:spPr>
          <a:xfrm>
            <a:off x="2295279" y="3492700"/>
            <a:ext cx="388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4"/>
          <p:cNvSpPr/>
          <p:nvPr/>
        </p:nvSpPr>
        <p:spPr>
          <a:xfrm>
            <a:off x="3863650" y="2437625"/>
            <a:ext cx="2028000" cy="1772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5329951" y="3565975"/>
            <a:ext cx="489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4"/>
          <p:cNvSpPr/>
          <p:nvPr/>
        </p:nvSpPr>
        <p:spPr>
          <a:xfrm>
            <a:off x="6676543" y="2437625"/>
            <a:ext cx="1722000" cy="18684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4"/>
          <p:cNvSpPr txBox="1"/>
          <p:nvPr/>
        </p:nvSpPr>
        <p:spPr>
          <a:xfrm>
            <a:off x="6850561" y="2465425"/>
            <a:ext cx="7434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7415686" y="2582325"/>
            <a:ext cx="1232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7874650" y="35828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44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44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4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44"/>
          <p:cNvCxnSpPr>
            <a:stCxn id="270" idx="6"/>
            <a:endCxn id="277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4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44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443769" y="2968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x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44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44"/>
          <p:cNvSpPr txBox="1"/>
          <p:nvPr/>
        </p:nvSpPr>
        <p:spPr>
          <a:xfrm>
            <a:off x="6917852" y="33600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8043250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 txBox="1"/>
          <p:nvPr/>
        </p:nvSpPr>
        <p:spPr>
          <a:xfrm>
            <a:off x="6852458" y="390257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44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7238904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2" name="Google Shape;322;p44"/>
          <p:cNvGrpSpPr/>
          <p:nvPr/>
        </p:nvGrpSpPr>
        <p:grpSpPr>
          <a:xfrm>
            <a:off x="97057" y="2922491"/>
            <a:ext cx="489600" cy="221700"/>
            <a:chOff x="769775" y="2822500"/>
            <a:chExt cx="489600" cy="221700"/>
          </a:xfrm>
        </p:grpSpPr>
        <p:sp>
          <p:nvSpPr>
            <p:cNvPr id="323" name="Google Shape;323;p44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4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44"/>
          <p:cNvSpPr txBox="1"/>
          <p:nvPr/>
        </p:nvSpPr>
        <p:spPr>
          <a:xfrm>
            <a:off x="2295275" y="4562825"/>
            <a:ext cx="5405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What are the dimensions of W, b, and z in each layer?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6" name="Google Shape;326;p44"/>
          <p:cNvGrpSpPr/>
          <p:nvPr/>
        </p:nvGrpSpPr>
        <p:grpSpPr>
          <a:xfrm>
            <a:off x="8535185" y="2881100"/>
            <a:ext cx="514276" cy="221700"/>
            <a:chOff x="6546825" y="3449400"/>
            <a:chExt cx="489600" cy="221700"/>
          </a:xfrm>
        </p:grpSpPr>
        <p:sp>
          <p:nvSpPr>
            <p:cNvPr id="327" name="Google Shape;327;p44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44"/>
          <p:cNvSpPr txBox="1"/>
          <p:nvPr/>
        </p:nvSpPr>
        <p:spPr>
          <a:xfrm>
            <a:off x="8632388" y="30668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0" name="Google Shape;330;p44"/>
          <p:cNvGrpSpPr/>
          <p:nvPr/>
        </p:nvGrpSpPr>
        <p:grpSpPr>
          <a:xfrm>
            <a:off x="8231325" y="654148"/>
            <a:ext cx="401157" cy="1133708"/>
            <a:chOff x="8311200" y="723023"/>
            <a:chExt cx="401157" cy="1133708"/>
          </a:xfrm>
        </p:grpSpPr>
        <p:sp>
          <p:nvSpPr>
            <p:cNvPr id="331" name="Google Shape;331;p44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</p:grpSp>
      <p:sp>
        <p:nvSpPr>
          <p:cNvPr id="333" name="Google Shape;333;p44"/>
          <p:cNvSpPr txBox="1"/>
          <p:nvPr/>
        </p:nvSpPr>
        <p:spPr>
          <a:xfrm>
            <a:off x="-374700" y="699700"/>
            <a:ext cx="4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7579863" y="2577292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idx="4294967295" type="title"/>
          </p:nvPr>
        </p:nvSpPr>
        <p:spPr>
          <a:xfrm>
            <a:off x="76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</p:txBody>
      </p:sp>
      <p:grpSp>
        <p:nvGrpSpPr>
          <p:cNvPr id="340" name="Google Shape;340;p45"/>
          <p:cNvGrpSpPr/>
          <p:nvPr/>
        </p:nvGrpSpPr>
        <p:grpSpPr>
          <a:xfrm>
            <a:off x="4391975" y="302150"/>
            <a:ext cx="3839269" cy="1806881"/>
            <a:chOff x="4471850" y="371025"/>
            <a:chExt cx="3839269" cy="1806881"/>
          </a:xfrm>
        </p:grpSpPr>
        <p:sp>
          <p:nvSpPr>
            <p:cNvPr id="341" name="Google Shape;341;p45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344" name="Google Shape;344;p45"/>
            <p:cNvCxnSpPr>
              <a:stCxn id="341" idx="6"/>
              <a:endCxn id="343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5" name="Google Shape;345;p45"/>
            <p:cNvCxnSpPr>
              <a:stCxn id="342" idx="6"/>
              <a:endCxn id="343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6" name="Google Shape;346;p45"/>
            <p:cNvCxnSpPr>
              <a:stCxn id="343" idx="6"/>
              <a:endCxn id="347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8" name="Google Shape;348;p45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349" name="Google Shape;349;p45"/>
            <p:cNvCxnSpPr>
              <a:stCxn id="341" idx="6"/>
              <a:endCxn id="348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0" name="Google Shape;350;p45"/>
            <p:cNvCxnSpPr>
              <a:stCxn id="342" idx="6"/>
              <a:endCxn id="348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1" name="Google Shape;351;p45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352" name="Google Shape;352;p45"/>
            <p:cNvCxnSpPr>
              <a:endCxn id="351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3" name="Google Shape;353;p45"/>
            <p:cNvCxnSpPr>
              <a:endCxn id="351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" name="Google Shape;354;p45"/>
            <p:cNvCxnSpPr>
              <a:stCxn id="343" idx="6"/>
              <a:endCxn id="355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6" name="Google Shape;356;p45"/>
            <p:cNvCxnSpPr>
              <a:stCxn id="351" idx="6"/>
              <a:endCxn id="355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7" name="Google Shape;357;p45"/>
            <p:cNvCxnSpPr>
              <a:stCxn id="348" idx="6"/>
              <a:endCxn id="347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8" name="Google Shape;358;p45"/>
            <p:cNvCxnSpPr>
              <a:stCxn id="351" idx="6"/>
              <a:endCxn id="347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7" name="Google Shape;347;p45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359" name="Google Shape;359;p45"/>
            <p:cNvCxnSpPr>
              <a:stCxn id="347" idx="6"/>
              <a:endCxn id="360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1" name="Google Shape;361;p45"/>
            <p:cNvCxnSpPr>
              <a:stCxn id="347" idx="6"/>
              <a:endCxn id="362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3" name="Google Shape;363;p45"/>
            <p:cNvCxnSpPr>
              <a:stCxn id="355" idx="6"/>
              <a:endCxn id="360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4" name="Google Shape;364;p45"/>
            <p:cNvCxnSpPr>
              <a:stCxn id="355" idx="6"/>
              <a:endCxn id="362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5" name="Google Shape;365;p45"/>
          <p:cNvGrpSpPr/>
          <p:nvPr/>
        </p:nvGrpSpPr>
        <p:grpSpPr>
          <a:xfrm>
            <a:off x="97057" y="2922491"/>
            <a:ext cx="489600" cy="221700"/>
            <a:chOff x="769775" y="2822500"/>
            <a:chExt cx="489600" cy="221700"/>
          </a:xfrm>
        </p:grpSpPr>
        <p:sp>
          <p:nvSpPr>
            <p:cNvPr id="366" name="Google Shape;366;p45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45"/>
          <p:cNvGrpSpPr/>
          <p:nvPr/>
        </p:nvGrpSpPr>
        <p:grpSpPr>
          <a:xfrm>
            <a:off x="6039733" y="2881760"/>
            <a:ext cx="489600" cy="221700"/>
            <a:chOff x="4761450" y="2839800"/>
            <a:chExt cx="489600" cy="221700"/>
          </a:xfrm>
        </p:grpSpPr>
        <p:sp>
          <p:nvSpPr>
            <p:cNvPr id="369" name="Google Shape;369;p45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45"/>
          <p:cNvGrpSpPr/>
          <p:nvPr/>
        </p:nvGrpSpPr>
        <p:grpSpPr>
          <a:xfrm>
            <a:off x="3024569" y="2893759"/>
            <a:ext cx="734400" cy="221700"/>
            <a:chOff x="2659500" y="2822500"/>
            <a:chExt cx="734400" cy="221700"/>
          </a:xfrm>
        </p:grpSpPr>
        <p:sp>
          <p:nvSpPr>
            <p:cNvPr id="372" name="Google Shape;372;p45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45"/>
          <p:cNvSpPr/>
          <p:nvPr/>
        </p:nvSpPr>
        <p:spPr>
          <a:xfrm>
            <a:off x="678713" y="2437625"/>
            <a:ext cx="2246400" cy="17727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5"/>
          <p:cNvSpPr txBox="1"/>
          <p:nvPr/>
        </p:nvSpPr>
        <p:spPr>
          <a:xfrm>
            <a:off x="2295263" y="34926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45"/>
          <p:cNvSpPr/>
          <p:nvPr/>
        </p:nvSpPr>
        <p:spPr>
          <a:xfrm>
            <a:off x="3863650" y="2437625"/>
            <a:ext cx="2028000" cy="1772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5329960" y="3565963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5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45"/>
          <p:cNvSpPr/>
          <p:nvPr/>
        </p:nvSpPr>
        <p:spPr>
          <a:xfrm>
            <a:off x="6676543" y="2437625"/>
            <a:ext cx="1722000" cy="18684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 txBox="1"/>
          <p:nvPr/>
        </p:nvSpPr>
        <p:spPr>
          <a:xfrm>
            <a:off x="6850561" y="2465425"/>
            <a:ext cx="7434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7874650" y="35828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443769" y="2968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x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45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45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5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5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5" name="Google Shape;395;p45"/>
          <p:cNvCxnSpPr>
            <a:stCxn id="348" idx="6"/>
            <a:endCxn id="355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6" name="Google Shape;396;p45"/>
          <p:cNvGrpSpPr/>
          <p:nvPr/>
        </p:nvGrpSpPr>
        <p:grpSpPr>
          <a:xfrm>
            <a:off x="2026944" y="3345902"/>
            <a:ext cx="734400" cy="221700"/>
            <a:chOff x="2659500" y="2822500"/>
            <a:chExt cx="734400" cy="221700"/>
          </a:xfrm>
        </p:grpSpPr>
        <p:sp>
          <p:nvSpPr>
            <p:cNvPr id="397" name="Google Shape;397;p45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45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45"/>
          <p:cNvSpPr txBox="1"/>
          <p:nvPr/>
        </p:nvSpPr>
        <p:spPr>
          <a:xfrm>
            <a:off x="6917852" y="33600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2" name="Google Shape;402;p45"/>
          <p:cNvGrpSpPr/>
          <p:nvPr/>
        </p:nvGrpSpPr>
        <p:grpSpPr>
          <a:xfrm>
            <a:off x="8535185" y="2881100"/>
            <a:ext cx="514276" cy="221700"/>
            <a:chOff x="6546825" y="3449400"/>
            <a:chExt cx="489600" cy="221700"/>
          </a:xfrm>
        </p:grpSpPr>
        <p:sp>
          <p:nvSpPr>
            <p:cNvPr id="403" name="Google Shape;403;p45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45"/>
          <p:cNvSpPr txBox="1"/>
          <p:nvPr/>
        </p:nvSpPr>
        <p:spPr>
          <a:xfrm>
            <a:off x="8632388" y="30668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8043250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5"/>
          <p:cNvSpPr txBox="1"/>
          <p:nvPr/>
        </p:nvSpPr>
        <p:spPr>
          <a:xfrm>
            <a:off x="6852458" y="390257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5"/>
          <p:cNvSpPr/>
          <p:nvPr/>
        </p:nvSpPr>
        <p:spPr>
          <a:xfrm>
            <a:off x="9926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5"/>
          <p:cNvSpPr txBox="1"/>
          <p:nvPr/>
        </p:nvSpPr>
        <p:spPr>
          <a:xfrm>
            <a:off x="7238904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45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/>
          <p:nvPr/>
        </p:nvSpPr>
        <p:spPr>
          <a:xfrm>
            <a:off x="12374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"/>
          <p:cNvSpPr/>
          <p:nvPr/>
        </p:nvSpPr>
        <p:spPr>
          <a:xfrm>
            <a:off x="9926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5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2295263" y="34926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45"/>
          <p:cNvSpPr/>
          <p:nvPr/>
        </p:nvSpPr>
        <p:spPr>
          <a:xfrm>
            <a:off x="14822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14822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5"/>
          <p:cNvSpPr/>
          <p:nvPr/>
        </p:nvSpPr>
        <p:spPr>
          <a:xfrm>
            <a:off x="9926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"/>
          <p:cNvSpPr/>
          <p:nvPr/>
        </p:nvSpPr>
        <p:spPr>
          <a:xfrm>
            <a:off x="12374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 txBox="1"/>
          <p:nvPr/>
        </p:nvSpPr>
        <p:spPr>
          <a:xfrm>
            <a:off x="788475" y="1089050"/>
            <a:ext cx="2404500" cy="94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Example Dimensions:</a:t>
            </a:r>
            <a:br>
              <a:rPr lang="en" sz="500"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5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5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    ∑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i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W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ia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+ b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 z</a:t>
            </a:r>
            <a:r>
              <a:rPr baseline="-25000" lang="en">
                <a:latin typeface="Open Sans"/>
                <a:ea typeface="Open Sans"/>
                <a:cs typeface="Open Sans"/>
                <a:sym typeface="Open Sans"/>
              </a:rPr>
              <a:t>a</a:t>
            </a:r>
            <a:br>
              <a:rPr baseline="-25000" lang="en">
                <a:latin typeface="Open Sans"/>
                <a:ea typeface="Open Sans"/>
                <a:cs typeface="Open Sans"/>
                <a:sym typeface="Open Sans"/>
              </a:rPr>
            </a:br>
            <a:endParaRPr sz="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2d x  (2, 3)d    -&gt;  3d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3" name="Google Shape;423;p45"/>
          <p:cNvGrpSpPr/>
          <p:nvPr/>
        </p:nvGrpSpPr>
        <p:grpSpPr>
          <a:xfrm>
            <a:off x="8231325" y="654148"/>
            <a:ext cx="401157" cy="1133708"/>
            <a:chOff x="8311200" y="723023"/>
            <a:chExt cx="401157" cy="1133708"/>
          </a:xfrm>
        </p:grpSpPr>
        <p:sp>
          <p:nvSpPr>
            <p:cNvPr id="424" name="Google Shape;424;p45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</p:grpSp>
      <p:sp>
        <p:nvSpPr>
          <p:cNvPr id="426" name="Google Shape;426;p45"/>
          <p:cNvSpPr txBox="1"/>
          <p:nvPr/>
        </p:nvSpPr>
        <p:spPr>
          <a:xfrm>
            <a:off x="7579863" y="2577292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class we will...</a:t>
            </a:r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50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Develop intuition for computational linguistics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Learn about neural network architectures 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Learn about NLP tasks and their problem structures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Emphasize practical understanding</a:t>
            </a:r>
            <a:br>
              <a:rPr lang="en" sz="2100"/>
            </a:b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100"/>
              <a:t>You will also do a project that requires you to address an NLP task (and associated data set) with a particular network architecture and a specific problem structure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idx="4294967295" type="title"/>
          </p:nvPr>
        </p:nvSpPr>
        <p:spPr>
          <a:xfrm>
            <a:off x="76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</p:txBody>
      </p:sp>
      <p:grpSp>
        <p:nvGrpSpPr>
          <p:cNvPr id="432" name="Google Shape;432;p46"/>
          <p:cNvGrpSpPr/>
          <p:nvPr/>
        </p:nvGrpSpPr>
        <p:grpSpPr>
          <a:xfrm>
            <a:off x="4391975" y="302150"/>
            <a:ext cx="3839269" cy="1806881"/>
            <a:chOff x="4471850" y="371025"/>
            <a:chExt cx="3839269" cy="1806881"/>
          </a:xfrm>
        </p:grpSpPr>
        <p:sp>
          <p:nvSpPr>
            <p:cNvPr id="433" name="Google Shape;433;p46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436" name="Google Shape;436;p46"/>
            <p:cNvCxnSpPr>
              <a:stCxn id="433" idx="6"/>
              <a:endCxn id="435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7" name="Google Shape;437;p46"/>
            <p:cNvCxnSpPr>
              <a:stCxn id="434" idx="6"/>
              <a:endCxn id="435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8" name="Google Shape;438;p46"/>
            <p:cNvCxnSpPr>
              <a:stCxn id="435" idx="6"/>
              <a:endCxn id="439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0" name="Google Shape;440;p46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441" name="Google Shape;441;p46"/>
            <p:cNvCxnSpPr>
              <a:stCxn id="433" idx="6"/>
              <a:endCxn id="440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" name="Google Shape;442;p46"/>
            <p:cNvCxnSpPr>
              <a:stCxn id="434" idx="6"/>
              <a:endCxn id="440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3" name="Google Shape;443;p46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444" name="Google Shape;444;p46"/>
            <p:cNvCxnSpPr>
              <a:endCxn id="443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5" name="Google Shape;445;p46"/>
            <p:cNvCxnSpPr>
              <a:endCxn id="443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6" name="Google Shape;446;p46"/>
            <p:cNvCxnSpPr>
              <a:stCxn id="435" idx="6"/>
              <a:endCxn id="447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8" name="Google Shape;448;p46"/>
            <p:cNvCxnSpPr>
              <a:stCxn id="443" idx="6"/>
              <a:endCxn id="447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9" name="Google Shape;449;p46"/>
            <p:cNvCxnSpPr>
              <a:stCxn id="440" idx="6"/>
              <a:endCxn id="439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0" name="Google Shape;450;p46"/>
            <p:cNvCxnSpPr>
              <a:stCxn id="443" idx="6"/>
              <a:endCxn id="439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9" name="Google Shape;439;p46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451" name="Google Shape;451;p46"/>
            <p:cNvCxnSpPr>
              <a:stCxn id="439" idx="6"/>
              <a:endCxn id="452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3" name="Google Shape;453;p46"/>
            <p:cNvCxnSpPr>
              <a:stCxn id="439" idx="6"/>
              <a:endCxn id="454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5" name="Google Shape;455;p46"/>
            <p:cNvCxnSpPr>
              <a:stCxn id="447" idx="6"/>
              <a:endCxn id="452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6" name="Google Shape;456;p46"/>
            <p:cNvCxnSpPr>
              <a:stCxn id="447" idx="6"/>
              <a:endCxn id="454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7" name="Google Shape;457;p46"/>
          <p:cNvGrpSpPr/>
          <p:nvPr/>
        </p:nvGrpSpPr>
        <p:grpSpPr>
          <a:xfrm>
            <a:off x="97057" y="2922491"/>
            <a:ext cx="489600" cy="221700"/>
            <a:chOff x="769775" y="2822500"/>
            <a:chExt cx="489600" cy="221700"/>
          </a:xfrm>
        </p:grpSpPr>
        <p:sp>
          <p:nvSpPr>
            <p:cNvPr id="458" name="Google Shape;458;p46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46"/>
          <p:cNvGrpSpPr/>
          <p:nvPr/>
        </p:nvGrpSpPr>
        <p:grpSpPr>
          <a:xfrm>
            <a:off x="6039733" y="2881760"/>
            <a:ext cx="489600" cy="221700"/>
            <a:chOff x="4761450" y="2839800"/>
            <a:chExt cx="489600" cy="221700"/>
          </a:xfrm>
        </p:grpSpPr>
        <p:sp>
          <p:nvSpPr>
            <p:cNvPr id="461" name="Google Shape;461;p46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46"/>
          <p:cNvGrpSpPr/>
          <p:nvPr/>
        </p:nvGrpSpPr>
        <p:grpSpPr>
          <a:xfrm>
            <a:off x="3024569" y="2893759"/>
            <a:ext cx="734400" cy="221700"/>
            <a:chOff x="2659500" y="2822500"/>
            <a:chExt cx="734400" cy="221700"/>
          </a:xfrm>
        </p:grpSpPr>
        <p:sp>
          <p:nvSpPr>
            <p:cNvPr id="464" name="Google Shape;464;p46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46"/>
          <p:cNvSpPr/>
          <p:nvPr/>
        </p:nvSpPr>
        <p:spPr>
          <a:xfrm>
            <a:off x="678713" y="2437625"/>
            <a:ext cx="2246400" cy="17727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6"/>
          <p:cNvSpPr txBox="1"/>
          <p:nvPr/>
        </p:nvSpPr>
        <p:spPr>
          <a:xfrm>
            <a:off x="2295263" y="34926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46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46"/>
          <p:cNvSpPr/>
          <p:nvPr/>
        </p:nvSpPr>
        <p:spPr>
          <a:xfrm>
            <a:off x="3863650" y="2437625"/>
            <a:ext cx="2028000" cy="1772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6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46"/>
          <p:cNvSpPr txBox="1"/>
          <p:nvPr/>
        </p:nvSpPr>
        <p:spPr>
          <a:xfrm>
            <a:off x="5329960" y="3565963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46"/>
          <p:cNvSpPr/>
          <p:nvPr/>
        </p:nvSpPr>
        <p:spPr>
          <a:xfrm>
            <a:off x="6676543" y="2437625"/>
            <a:ext cx="1722000" cy="18684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6"/>
          <p:cNvSpPr txBox="1"/>
          <p:nvPr/>
        </p:nvSpPr>
        <p:spPr>
          <a:xfrm>
            <a:off x="6850561" y="2465425"/>
            <a:ext cx="7434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7874650" y="35828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46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46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46"/>
          <p:cNvSpPr txBox="1"/>
          <p:nvPr/>
        </p:nvSpPr>
        <p:spPr>
          <a:xfrm>
            <a:off x="443769" y="2968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 x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46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46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46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46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46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6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46"/>
          <p:cNvSpPr txBox="1"/>
          <p:nvPr/>
        </p:nvSpPr>
        <p:spPr>
          <a:xfrm>
            <a:off x="6917852" y="33600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9" name="Google Shape;489;p46"/>
          <p:cNvGrpSpPr/>
          <p:nvPr/>
        </p:nvGrpSpPr>
        <p:grpSpPr>
          <a:xfrm>
            <a:off x="8535185" y="2875425"/>
            <a:ext cx="514276" cy="221700"/>
            <a:chOff x="6546825" y="3449400"/>
            <a:chExt cx="489600" cy="221700"/>
          </a:xfrm>
        </p:grpSpPr>
        <p:sp>
          <p:nvSpPr>
            <p:cNvPr id="490" name="Google Shape;490;p46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46"/>
          <p:cNvSpPr txBox="1"/>
          <p:nvPr/>
        </p:nvSpPr>
        <p:spPr>
          <a:xfrm>
            <a:off x="8632388" y="3061175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8043250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6"/>
          <p:cNvSpPr txBox="1"/>
          <p:nvPr/>
        </p:nvSpPr>
        <p:spPr>
          <a:xfrm>
            <a:off x="6852458" y="390257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5" name="Google Shape;495;p46"/>
          <p:cNvCxnSpPr>
            <a:stCxn id="440" idx="6"/>
            <a:endCxn id="447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46"/>
          <p:cNvSpPr txBox="1"/>
          <p:nvPr/>
        </p:nvSpPr>
        <p:spPr>
          <a:xfrm>
            <a:off x="7238904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7" name="Google Shape;497;p46"/>
          <p:cNvGrpSpPr/>
          <p:nvPr/>
        </p:nvGrpSpPr>
        <p:grpSpPr>
          <a:xfrm>
            <a:off x="2026944" y="3345902"/>
            <a:ext cx="734400" cy="221700"/>
            <a:chOff x="2659500" y="2822500"/>
            <a:chExt cx="734400" cy="221700"/>
          </a:xfrm>
        </p:grpSpPr>
        <p:sp>
          <p:nvSpPr>
            <p:cNvPr id="498" name="Google Shape;498;p46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46"/>
          <p:cNvSpPr/>
          <p:nvPr/>
        </p:nvSpPr>
        <p:spPr>
          <a:xfrm>
            <a:off x="9926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6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6"/>
          <p:cNvSpPr/>
          <p:nvPr/>
        </p:nvSpPr>
        <p:spPr>
          <a:xfrm>
            <a:off x="12374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6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6"/>
          <p:cNvSpPr/>
          <p:nvPr/>
        </p:nvSpPr>
        <p:spPr>
          <a:xfrm>
            <a:off x="9926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6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2295263" y="34926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46"/>
          <p:cNvSpPr/>
          <p:nvPr/>
        </p:nvSpPr>
        <p:spPr>
          <a:xfrm>
            <a:off x="14822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6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46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46"/>
          <p:cNvSpPr/>
          <p:nvPr/>
        </p:nvSpPr>
        <p:spPr>
          <a:xfrm>
            <a:off x="14822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6"/>
          <p:cNvSpPr/>
          <p:nvPr/>
        </p:nvSpPr>
        <p:spPr>
          <a:xfrm>
            <a:off x="9926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6"/>
          <p:cNvSpPr/>
          <p:nvPr/>
        </p:nvSpPr>
        <p:spPr>
          <a:xfrm>
            <a:off x="12374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4" name="Google Shape;514;p46"/>
          <p:cNvGrpSpPr/>
          <p:nvPr/>
        </p:nvGrpSpPr>
        <p:grpSpPr>
          <a:xfrm>
            <a:off x="5226675" y="3444200"/>
            <a:ext cx="489600" cy="221700"/>
            <a:chOff x="4761450" y="2839800"/>
            <a:chExt cx="489600" cy="221700"/>
          </a:xfrm>
        </p:grpSpPr>
        <p:sp>
          <p:nvSpPr>
            <p:cNvPr id="515" name="Google Shape;515;p46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46"/>
          <p:cNvSpPr/>
          <p:nvPr/>
        </p:nvSpPr>
        <p:spPr>
          <a:xfrm>
            <a:off x="4497588" y="305633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6"/>
          <p:cNvSpPr/>
          <p:nvPr/>
        </p:nvSpPr>
        <p:spPr>
          <a:xfrm>
            <a:off x="42527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6"/>
          <p:cNvSpPr/>
          <p:nvPr/>
        </p:nvSpPr>
        <p:spPr>
          <a:xfrm>
            <a:off x="42527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6"/>
          <p:cNvSpPr/>
          <p:nvPr/>
        </p:nvSpPr>
        <p:spPr>
          <a:xfrm>
            <a:off x="44975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6"/>
          <p:cNvSpPr/>
          <p:nvPr/>
        </p:nvSpPr>
        <p:spPr>
          <a:xfrm>
            <a:off x="4252788" y="372390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6"/>
          <p:cNvSpPr txBox="1"/>
          <p:nvPr/>
        </p:nvSpPr>
        <p:spPr>
          <a:xfrm>
            <a:off x="5329960" y="3565963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46"/>
          <p:cNvSpPr/>
          <p:nvPr/>
        </p:nvSpPr>
        <p:spPr>
          <a:xfrm>
            <a:off x="4474638" y="372390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6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46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46"/>
          <p:cNvSpPr/>
          <p:nvPr/>
        </p:nvSpPr>
        <p:spPr>
          <a:xfrm>
            <a:off x="4252788" y="30511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6"/>
          <p:cNvSpPr/>
          <p:nvPr/>
        </p:nvSpPr>
        <p:spPr>
          <a:xfrm>
            <a:off x="44975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46"/>
          <p:cNvGrpSpPr/>
          <p:nvPr/>
        </p:nvGrpSpPr>
        <p:grpSpPr>
          <a:xfrm>
            <a:off x="8231325" y="654148"/>
            <a:ext cx="401157" cy="1133708"/>
            <a:chOff x="8311200" y="723023"/>
            <a:chExt cx="401157" cy="1133708"/>
          </a:xfrm>
        </p:grpSpPr>
        <p:sp>
          <p:nvSpPr>
            <p:cNvPr id="529" name="Google Shape;529;p46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</p:grpSp>
      <p:sp>
        <p:nvSpPr>
          <p:cNvPr id="531" name="Google Shape;531;p46"/>
          <p:cNvSpPr txBox="1"/>
          <p:nvPr/>
        </p:nvSpPr>
        <p:spPr>
          <a:xfrm>
            <a:off x="7579863" y="2577292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7"/>
          <p:cNvSpPr txBox="1"/>
          <p:nvPr>
            <p:ph idx="4294967295" type="title"/>
          </p:nvPr>
        </p:nvSpPr>
        <p:spPr>
          <a:xfrm>
            <a:off x="76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</p:txBody>
      </p:sp>
      <p:grpSp>
        <p:nvGrpSpPr>
          <p:cNvPr id="537" name="Google Shape;537;p47"/>
          <p:cNvGrpSpPr/>
          <p:nvPr/>
        </p:nvGrpSpPr>
        <p:grpSpPr>
          <a:xfrm>
            <a:off x="97057" y="2922491"/>
            <a:ext cx="489600" cy="221700"/>
            <a:chOff x="769775" y="2822500"/>
            <a:chExt cx="489600" cy="221700"/>
          </a:xfrm>
        </p:grpSpPr>
        <p:sp>
          <p:nvSpPr>
            <p:cNvPr id="538" name="Google Shape;538;p47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47"/>
          <p:cNvGrpSpPr/>
          <p:nvPr/>
        </p:nvGrpSpPr>
        <p:grpSpPr>
          <a:xfrm>
            <a:off x="6039733" y="2881760"/>
            <a:ext cx="489600" cy="221700"/>
            <a:chOff x="4761450" y="2839800"/>
            <a:chExt cx="489600" cy="221700"/>
          </a:xfrm>
        </p:grpSpPr>
        <p:sp>
          <p:nvSpPr>
            <p:cNvPr id="541" name="Google Shape;541;p47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47"/>
          <p:cNvGrpSpPr/>
          <p:nvPr/>
        </p:nvGrpSpPr>
        <p:grpSpPr>
          <a:xfrm>
            <a:off x="3024569" y="2893759"/>
            <a:ext cx="734400" cy="221700"/>
            <a:chOff x="2659500" y="2822500"/>
            <a:chExt cx="734400" cy="221700"/>
          </a:xfrm>
        </p:grpSpPr>
        <p:sp>
          <p:nvSpPr>
            <p:cNvPr id="544" name="Google Shape;544;p47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47"/>
          <p:cNvSpPr/>
          <p:nvPr/>
        </p:nvSpPr>
        <p:spPr>
          <a:xfrm>
            <a:off x="678713" y="2437625"/>
            <a:ext cx="2246400" cy="17727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47"/>
          <p:cNvGrpSpPr/>
          <p:nvPr/>
        </p:nvGrpSpPr>
        <p:grpSpPr>
          <a:xfrm>
            <a:off x="2026944" y="3345902"/>
            <a:ext cx="734400" cy="221700"/>
            <a:chOff x="2659500" y="2822500"/>
            <a:chExt cx="734400" cy="221700"/>
          </a:xfrm>
        </p:grpSpPr>
        <p:sp>
          <p:nvSpPr>
            <p:cNvPr id="549" name="Google Shape;549;p47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47"/>
          <p:cNvSpPr/>
          <p:nvPr/>
        </p:nvSpPr>
        <p:spPr>
          <a:xfrm>
            <a:off x="9926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7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7"/>
          <p:cNvSpPr/>
          <p:nvPr/>
        </p:nvSpPr>
        <p:spPr>
          <a:xfrm>
            <a:off x="14822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7"/>
          <p:cNvSpPr/>
          <p:nvPr/>
        </p:nvSpPr>
        <p:spPr>
          <a:xfrm>
            <a:off x="9926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7"/>
          <p:cNvSpPr/>
          <p:nvPr/>
        </p:nvSpPr>
        <p:spPr>
          <a:xfrm>
            <a:off x="12374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7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7"/>
          <p:cNvSpPr/>
          <p:nvPr/>
        </p:nvSpPr>
        <p:spPr>
          <a:xfrm>
            <a:off x="9926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7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47"/>
          <p:cNvSpPr txBox="1"/>
          <p:nvPr/>
        </p:nvSpPr>
        <p:spPr>
          <a:xfrm>
            <a:off x="2295263" y="34926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47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2" name="Google Shape;562;p47"/>
          <p:cNvSpPr/>
          <p:nvPr/>
        </p:nvSpPr>
        <p:spPr>
          <a:xfrm>
            <a:off x="3863650" y="2437625"/>
            <a:ext cx="2028000" cy="1772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47"/>
          <p:cNvGrpSpPr/>
          <p:nvPr/>
        </p:nvGrpSpPr>
        <p:grpSpPr>
          <a:xfrm>
            <a:off x="5226675" y="3444200"/>
            <a:ext cx="489600" cy="221700"/>
            <a:chOff x="4761450" y="2839800"/>
            <a:chExt cx="489600" cy="221700"/>
          </a:xfrm>
        </p:grpSpPr>
        <p:sp>
          <p:nvSpPr>
            <p:cNvPr id="564" name="Google Shape;564;p47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47"/>
          <p:cNvSpPr/>
          <p:nvPr/>
        </p:nvSpPr>
        <p:spPr>
          <a:xfrm>
            <a:off x="4497588" y="305633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7"/>
          <p:cNvSpPr/>
          <p:nvPr/>
        </p:nvSpPr>
        <p:spPr>
          <a:xfrm>
            <a:off x="42527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7"/>
          <p:cNvSpPr/>
          <p:nvPr/>
        </p:nvSpPr>
        <p:spPr>
          <a:xfrm>
            <a:off x="44975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7"/>
          <p:cNvSpPr/>
          <p:nvPr/>
        </p:nvSpPr>
        <p:spPr>
          <a:xfrm>
            <a:off x="4252788" y="30511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7"/>
          <p:cNvSpPr/>
          <p:nvPr/>
        </p:nvSpPr>
        <p:spPr>
          <a:xfrm>
            <a:off x="42527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7"/>
          <p:cNvSpPr/>
          <p:nvPr/>
        </p:nvSpPr>
        <p:spPr>
          <a:xfrm>
            <a:off x="44975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7"/>
          <p:cNvSpPr/>
          <p:nvPr/>
        </p:nvSpPr>
        <p:spPr>
          <a:xfrm>
            <a:off x="4252788" y="372390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7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5329960" y="3565963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47"/>
          <p:cNvSpPr/>
          <p:nvPr/>
        </p:nvSpPr>
        <p:spPr>
          <a:xfrm>
            <a:off x="6676543" y="2437625"/>
            <a:ext cx="1722000" cy="18684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7"/>
          <p:cNvSpPr/>
          <p:nvPr/>
        </p:nvSpPr>
        <p:spPr>
          <a:xfrm>
            <a:off x="7746266" y="3408825"/>
            <a:ext cx="264300" cy="221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"/>
          <p:cNvSpPr/>
          <p:nvPr/>
        </p:nvSpPr>
        <p:spPr>
          <a:xfrm>
            <a:off x="8010552" y="3408825"/>
            <a:ext cx="264300" cy="221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47"/>
          <p:cNvGrpSpPr/>
          <p:nvPr/>
        </p:nvGrpSpPr>
        <p:grpSpPr>
          <a:xfrm>
            <a:off x="6850561" y="2465425"/>
            <a:ext cx="743305" cy="787188"/>
            <a:chOff x="7335650" y="2665438"/>
            <a:chExt cx="688500" cy="787188"/>
          </a:xfrm>
        </p:grpSpPr>
        <p:sp>
          <p:nvSpPr>
            <p:cNvPr id="579" name="Google Shape;579;p47"/>
            <p:cNvSpPr/>
            <p:nvPr/>
          </p:nvSpPr>
          <p:spPr>
            <a:xfrm>
              <a:off x="7626300" y="323092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0" name="Google Shape;580;p47"/>
            <p:cNvGrpSpPr/>
            <p:nvPr/>
          </p:nvGrpSpPr>
          <p:grpSpPr>
            <a:xfrm>
              <a:off x="7335650" y="2665438"/>
              <a:ext cx="688500" cy="787188"/>
              <a:chOff x="5963050" y="2618788"/>
              <a:chExt cx="688500" cy="787188"/>
            </a:xfrm>
          </p:grpSpPr>
          <p:sp>
            <p:nvSpPr>
              <p:cNvPr id="581" name="Google Shape;581;p47"/>
              <p:cNvSpPr/>
              <p:nvPr/>
            </p:nvSpPr>
            <p:spPr>
              <a:xfrm>
                <a:off x="60089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47"/>
              <p:cNvSpPr/>
              <p:nvPr/>
            </p:nvSpPr>
            <p:spPr>
              <a:xfrm>
                <a:off x="62537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7"/>
              <p:cNvSpPr/>
              <p:nvPr/>
            </p:nvSpPr>
            <p:spPr>
              <a:xfrm>
                <a:off x="6008900" y="31842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7"/>
              <p:cNvSpPr txBox="1"/>
              <p:nvPr/>
            </p:nvSpPr>
            <p:spPr>
              <a:xfrm>
                <a:off x="5963050" y="2618788"/>
                <a:ext cx="6885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W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85" name="Google Shape;585;p47"/>
          <p:cNvSpPr/>
          <p:nvPr/>
        </p:nvSpPr>
        <p:spPr>
          <a:xfrm>
            <a:off x="6917861" y="3599038"/>
            <a:ext cx="2643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 txBox="1"/>
          <p:nvPr/>
        </p:nvSpPr>
        <p:spPr>
          <a:xfrm>
            <a:off x="7874650" y="3582850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47"/>
          <p:cNvSpPr/>
          <p:nvPr/>
        </p:nvSpPr>
        <p:spPr>
          <a:xfrm>
            <a:off x="12374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7"/>
          <p:cNvSpPr/>
          <p:nvPr/>
        </p:nvSpPr>
        <p:spPr>
          <a:xfrm>
            <a:off x="14822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7"/>
          <p:cNvSpPr/>
          <p:nvPr/>
        </p:nvSpPr>
        <p:spPr>
          <a:xfrm>
            <a:off x="4497588" y="372390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7"/>
          <p:cNvSpPr/>
          <p:nvPr/>
        </p:nvSpPr>
        <p:spPr>
          <a:xfrm>
            <a:off x="7182138" y="3599025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7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47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3" name="Google Shape;593;p47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4" name="Google Shape;594;p47"/>
          <p:cNvSpPr txBox="1"/>
          <p:nvPr/>
        </p:nvSpPr>
        <p:spPr>
          <a:xfrm>
            <a:off x="443769" y="2968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47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6" name="Google Shape;596;p47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47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47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7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47"/>
          <p:cNvSpPr txBox="1"/>
          <p:nvPr/>
        </p:nvSpPr>
        <p:spPr>
          <a:xfrm>
            <a:off x="6917852" y="33600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4" name="Google Shape;604;p47"/>
          <p:cNvGrpSpPr/>
          <p:nvPr/>
        </p:nvGrpSpPr>
        <p:grpSpPr>
          <a:xfrm>
            <a:off x="8535185" y="2875425"/>
            <a:ext cx="514276" cy="221700"/>
            <a:chOff x="6546825" y="3449400"/>
            <a:chExt cx="489600" cy="221700"/>
          </a:xfrm>
        </p:grpSpPr>
        <p:sp>
          <p:nvSpPr>
            <p:cNvPr id="605" name="Google Shape;605;p47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47"/>
          <p:cNvSpPr txBox="1"/>
          <p:nvPr/>
        </p:nvSpPr>
        <p:spPr>
          <a:xfrm>
            <a:off x="8632388" y="3061175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8043250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7"/>
          <p:cNvSpPr txBox="1"/>
          <p:nvPr/>
        </p:nvSpPr>
        <p:spPr>
          <a:xfrm>
            <a:off x="6852458" y="390257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10" name="Google Shape;610;p47"/>
          <p:cNvCxnSpPr>
            <a:stCxn id="611" idx="6"/>
            <a:endCxn id="612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47"/>
          <p:cNvSpPr txBox="1"/>
          <p:nvPr/>
        </p:nvSpPr>
        <p:spPr>
          <a:xfrm>
            <a:off x="7238904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4" name="Google Shape;614;p47"/>
          <p:cNvGrpSpPr/>
          <p:nvPr/>
        </p:nvGrpSpPr>
        <p:grpSpPr>
          <a:xfrm>
            <a:off x="4391975" y="302150"/>
            <a:ext cx="3839269" cy="1806881"/>
            <a:chOff x="4471850" y="371025"/>
            <a:chExt cx="3839269" cy="1806881"/>
          </a:xfrm>
        </p:grpSpPr>
        <p:sp>
          <p:nvSpPr>
            <p:cNvPr id="615" name="Google Shape;615;p47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618" name="Google Shape;618;p47"/>
            <p:cNvCxnSpPr>
              <a:stCxn id="615" idx="6"/>
              <a:endCxn id="617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9" name="Google Shape;619;p47"/>
            <p:cNvCxnSpPr>
              <a:stCxn id="616" idx="6"/>
              <a:endCxn id="617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0" name="Google Shape;620;p47"/>
            <p:cNvCxnSpPr>
              <a:stCxn id="617" idx="6"/>
              <a:endCxn id="621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11" name="Google Shape;611;p47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622" name="Google Shape;622;p47"/>
            <p:cNvCxnSpPr>
              <a:stCxn id="615" idx="6"/>
              <a:endCxn id="611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3" name="Google Shape;623;p47"/>
            <p:cNvCxnSpPr>
              <a:stCxn id="616" idx="6"/>
              <a:endCxn id="611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4" name="Google Shape;624;p47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625" name="Google Shape;625;p47"/>
            <p:cNvCxnSpPr>
              <a:endCxn id="624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6" name="Google Shape;626;p47"/>
            <p:cNvCxnSpPr>
              <a:endCxn id="624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7" name="Google Shape;627;p47"/>
            <p:cNvCxnSpPr>
              <a:stCxn id="617" idx="6"/>
              <a:endCxn id="612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8" name="Google Shape;628;p47"/>
            <p:cNvCxnSpPr>
              <a:stCxn id="624" idx="6"/>
              <a:endCxn id="612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9" name="Google Shape;629;p47"/>
            <p:cNvCxnSpPr>
              <a:stCxn id="611" idx="6"/>
              <a:endCxn id="621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0" name="Google Shape;630;p47"/>
            <p:cNvCxnSpPr>
              <a:stCxn id="624" idx="6"/>
              <a:endCxn id="621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1" name="Google Shape;621;p47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631" name="Google Shape;631;p47"/>
            <p:cNvCxnSpPr>
              <a:stCxn id="621" idx="6"/>
              <a:endCxn id="632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3" name="Google Shape;633;p47"/>
            <p:cNvCxnSpPr>
              <a:stCxn id="621" idx="6"/>
              <a:endCxn id="634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5" name="Google Shape;635;p47"/>
            <p:cNvCxnSpPr>
              <a:stCxn id="612" idx="6"/>
              <a:endCxn id="632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6" name="Google Shape;636;p47"/>
            <p:cNvCxnSpPr>
              <a:stCxn id="612" idx="6"/>
              <a:endCxn id="634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7" name="Google Shape;637;p47"/>
          <p:cNvGrpSpPr/>
          <p:nvPr/>
        </p:nvGrpSpPr>
        <p:grpSpPr>
          <a:xfrm>
            <a:off x="8231325" y="654148"/>
            <a:ext cx="401157" cy="1133708"/>
            <a:chOff x="8311200" y="723023"/>
            <a:chExt cx="401157" cy="1133708"/>
          </a:xfrm>
        </p:grpSpPr>
        <p:sp>
          <p:nvSpPr>
            <p:cNvPr id="638" name="Google Shape;638;p47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</p:grpSp>
      <p:sp>
        <p:nvSpPr>
          <p:cNvPr id="640" name="Google Shape;640;p47"/>
          <p:cNvSpPr txBox="1"/>
          <p:nvPr/>
        </p:nvSpPr>
        <p:spPr>
          <a:xfrm>
            <a:off x="7593863" y="2542054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2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47"/>
          <p:cNvSpPr txBox="1"/>
          <p:nvPr/>
        </p:nvSpPr>
        <p:spPr>
          <a:xfrm>
            <a:off x="6462500" y="4497675"/>
            <a:ext cx="24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Multiclass Classification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"/>
          <p:cNvSpPr txBox="1"/>
          <p:nvPr>
            <p:ph idx="4294967295" type="title"/>
          </p:nvPr>
        </p:nvSpPr>
        <p:spPr>
          <a:xfrm>
            <a:off x="76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and Matrices</a:t>
            </a:r>
            <a:endParaRPr/>
          </a:p>
        </p:txBody>
      </p:sp>
      <p:grpSp>
        <p:nvGrpSpPr>
          <p:cNvPr id="647" name="Google Shape;647;p48"/>
          <p:cNvGrpSpPr/>
          <p:nvPr/>
        </p:nvGrpSpPr>
        <p:grpSpPr>
          <a:xfrm>
            <a:off x="97057" y="2922491"/>
            <a:ext cx="489600" cy="221700"/>
            <a:chOff x="769775" y="2822500"/>
            <a:chExt cx="489600" cy="221700"/>
          </a:xfrm>
        </p:grpSpPr>
        <p:sp>
          <p:nvSpPr>
            <p:cNvPr id="648" name="Google Shape;648;p48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8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48"/>
          <p:cNvGrpSpPr/>
          <p:nvPr/>
        </p:nvGrpSpPr>
        <p:grpSpPr>
          <a:xfrm>
            <a:off x="6039733" y="2881760"/>
            <a:ext cx="489600" cy="221700"/>
            <a:chOff x="4761450" y="2839800"/>
            <a:chExt cx="489600" cy="221700"/>
          </a:xfrm>
        </p:grpSpPr>
        <p:sp>
          <p:nvSpPr>
            <p:cNvPr id="651" name="Google Shape;651;p48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48"/>
          <p:cNvGrpSpPr/>
          <p:nvPr/>
        </p:nvGrpSpPr>
        <p:grpSpPr>
          <a:xfrm>
            <a:off x="3024569" y="2893759"/>
            <a:ext cx="734400" cy="221700"/>
            <a:chOff x="2659500" y="2822500"/>
            <a:chExt cx="734400" cy="221700"/>
          </a:xfrm>
        </p:grpSpPr>
        <p:sp>
          <p:nvSpPr>
            <p:cNvPr id="654" name="Google Shape;654;p48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48"/>
          <p:cNvSpPr/>
          <p:nvPr/>
        </p:nvSpPr>
        <p:spPr>
          <a:xfrm>
            <a:off x="678713" y="2437625"/>
            <a:ext cx="2246400" cy="1772700"/>
          </a:xfrm>
          <a:prstGeom prst="roundRect">
            <a:avLst>
              <a:gd fmla="val 16667" name="adj"/>
            </a:avLst>
          </a:prstGeom>
          <a:solidFill>
            <a:srgbClr val="CFE2F3">
              <a:alpha val="1117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48"/>
          <p:cNvGrpSpPr/>
          <p:nvPr/>
        </p:nvGrpSpPr>
        <p:grpSpPr>
          <a:xfrm>
            <a:off x="2026944" y="3345902"/>
            <a:ext cx="734400" cy="221700"/>
            <a:chOff x="2659500" y="2822500"/>
            <a:chExt cx="734400" cy="221700"/>
          </a:xfrm>
        </p:grpSpPr>
        <p:sp>
          <p:nvSpPr>
            <p:cNvPr id="659" name="Google Shape;659;p48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48"/>
          <p:cNvSpPr/>
          <p:nvPr/>
        </p:nvSpPr>
        <p:spPr>
          <a:xfrm>
            <a:off x="9926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8"/>
          <p:cNvSpPr/>
          <p:nvPr/>
        </p:nvSpPr>
        <p:spPr>
          <a:xfrm>
            <a:off x="12374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1482213" y="28280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9926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12374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8"/>
          <p:cNvSpPr/>
          <p:nvPr/>
        </p:nvSpPr>
        <p:spPr>
          <a:xfrm>
            <a:off x="1482213" y="304971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8"/>
          <p:cNvSpPr/>
          <p:nvPr/>
        </p:nvSpPr>
        <p:spPr>
          <a:xfrm>
            <a:off x="9926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8"/>
          <p:cNvSpPr txBox="1"/>
          <p:nvPr/>
        </p:nvSpPr>
        <p:spPr>
          <a:xfrm>
            <a:off x="1038463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48"/>
          <p:cNvSpPr txBox="1"/>
          <p:nvPr/>
        </p:nvSpPr>
        <p:spPr>
          <a:xfrm>
            <a:off x="2295263" y="3492690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" name="Google Shape;671;p48"/>
          <p:cNvSpPr txBox="1"/>
          <p:nvPr/>
        </p:nvSpPr>
        <p:spPr>
          <a:xfrm>
            <a:off x="19102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48"/>
          <p:cNvSpPr/>
          <p:nvPr/>
        </p:nvSpPr>
        <p:spPr>
          <a:xfrm>
            <a:off x="3863650" y="2437625"/>
            <a:ext cx="2028000" cy="1772700"/>
          </a:xfrm>
          <a:prstGeom prst="roundRect">
            <a:avLst>
              <a:gd fmla="val 16667" name="adj"/>
            </a:avLst>
          </a:prstGeom>
          <a:solidFill>
            <a:srgbClr val="FFD966">
              <a:alpha val="1788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3" name="Google Shape;673;p48"/>
          <p:cNvGrpSpPr/>
          <p:nvPr/>
        </p:nvGrpSpPr>
        <p:grpSpPr>
          <a:xfrm>
            <a:off x="5226675" y="3444200"/>
            <a:ext cx="489600" cy="221700"/>
            <a:chOff x="4761450" y="2839800"/>
            <a:chExt cx="489600" cy="221700"/>
          </a:xfrm>
        </p:grpSpPr>
        <p:sp>
          <p:nvSpPr>
            <p:cNvPr id="674" name="Google Shape;674;p48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48"/>
          <p:cNvSpPr/>
          <p:nvPr/>
        </p:nvSpPr>
        <p:spPr>
          <a:xfrm>
            <a:off x="4497588" y="305633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42527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4497588" y="28294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4252788" y="30511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42527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4497588" y="3272888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4252788" y="372390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/>
        </p:nvSpPr>
        <p:spPr>
          <a:xfrm>
            <a:off x="4252788" y="246088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48"/>
          <p:cNvSpPr txBox="1"/>
          <p:nvPr/>
        </p:nvSpPr>
        <p:spPr>
          <a:xfrm>
            <a:off x="5329960" y="3565963"/>
            <a:ext cx="303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48"/>
          <p:cNvSpPr/>
          <p:nvPr/>
        </p:nvSpPr>
        <p:spPr>
          <a:xfrm>
            <a:off x="6676543" y="2437625"/>
            <a:ext cx="1722000" cy="1868400"/>
          </a:xfrm>
          <a:prstGeom prst="roundRect">
            <a:avLst>
              <a:gd fmla="val 16667" name="adj"/>
            </a:avLst>
          </a:prstGeom>
          <a:solidFill>
            <a:srgbClr val="B6D7A8">
              <a:alpha val="1229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8"/>
          <p:cNvSpPr/>
          <p:nvPr/>
        </p:nvSpPr>
        <p:spPr>
          <a:xfrm>
            <a:off x="7934066" y="3400250"/>
            <a:ext cx="264300" cy="221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" name="Google Shape;687;p48"/>
          <p:cNvGrpSpPr/>
          <p:nvPr/>
        </p:nvGrpSpPr>
        <p:grpSpPr>
          <a:xfrm>
            <a:off x="6850561" y="2465425"/>
            <a:ext cx="743305" cy="787188"/>
            <a:chOff x="5963050" y="2618788"/>
            <a:chExt cx="688500" cy="787188"/>
          </a:xfrm>
        </p:grpSpPr>
        <p:sp>
          <p:nvSpPr>
            <p:cNvPr id="688" name="Google Shape;688;p48"/>
            <p:cNvSpPr/>
            <p:nvPr/>
          </p:nvSpPr>
          <p:spPr>
            <a:xfrm>
              <a:off x="6008900" y="296257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6008900" y="318427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8"/>
            <p:cNvSpPr txBox="1"/>
            <p:nvPr/>
          </p:nvSpPr>
          <p:spPr>
            <a:xfrm>
              <a:off x="5963050" y="2618788"/>
              <a:ext cx="688500" cy="1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W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91" name="Google Shape;691;p48"/>
          <p:cNvSpPr/>
          <p:nvPr/>
        </p:nvSpPr>
        <p:spPr>
          <a:xfrm>
            <a:off x="6917861" y="3599038"/>
            <a:ext cx="2643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8"/>
          <p:cNvSpPr txBox="1"/>
          <p:nvPr/>
        </p:nvSpPr>
        <p:spPr>
          <a:xfrm>
            <a:off x="7908950" y="3584275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12374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8"/>
          <p:cNvSpPr/>
          <p:nvPr/>
        </p:nvSpPr>
        <p:spPr>
          <a:xfrm>
            <a:off x="1482213" y="3533863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8"/>
          <p:cNvSpPr/>
          <p:nvPr/>
        </p:nvSpPr>
        <p:spPr>
          <a:xfrm>
            <a:off x="4497588" y="3723900"/>
            <a:ext cx="244800" cy="221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8"/>
          <p:cNvSpPr txBox="1"/>
          <p:nvPr/>
        </p:nvSpPr>
        <p:spPr>
          <a:xfrm>
            <a:off x="1015063" y="38307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7" name="Google Shape;697;p48"/>
          <p:cNvSpPr txBox="1"/>
          <p:nvPr/>
        </p:nvSpPr>
        <p:spPr>
          <a:xfrm>
            <a:off x="4207533" y="399992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48"/>
          <p:cNvSpPr txBox="1"/>
          <p:nvPr/>
        </p:nvSpPr>
        <p:spPr>
          <a:xfrm>
            <a:off x="3704117" y="291621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48"/>
          <p:cNvSpPr txBox="1"/>
          <p:nvPr/>
        </p:nvSpPr>
        <p:spPr>
          <a:xfrm>
            <a:off x="443769" y="2968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48"/>
          <p:cNvSpPr txBox="1"/>
          <p:nvPr/>
        </p:nvSpPr>
        <p:spPr>
          <a:xfrm>
            <a:off x="1038463" y="33240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1" name="Google Shape;701;p48"/>
          <p:cNvSpPr txBox="1"/>
          <p:nvPr/>
        </p:nvSpPr>
        <p:spPr>
          <a:xfrm>
            <a:off x="1571863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>
            <a:off x="4174652" y="35124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48"/>
          <p:cNvSpPr txBox="1"/>
          <p:nvPr/>
        </p:nvSpPr>
        <p:spPr>
          <a:xfrm>
            <a:off x="4696063" y="34764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p48"/>
          <p:cNvSpPr/>
          <p:nvPr/>
        </p:nvSpPr>
        <p:spPr>
          <a:xfrm>
            <a:off x="25078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8"/>
          <p:cNvSpPr txBox="1"/>
          <p:nvPr/>
        </p:nvSpPr>
        <p:spPr>
          <a:xfrm>
            <a:off x="4882038" y="2594029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48"/>
          <p:cNvSpPr/>
          <p:nvPr/>
        </p:nvSpPr>
        <p:spPr>
          <a:xfrm>
            <a:off x="5479675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8"/>
          <p:cNvSpPr txBox="1"/>
          <p:nvPr/>
        </p:nvSpPr>
        <p:spPr>
          <a:xfrm>
            <a:off x="6435327" y="2892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>
            <a:off x="6917852" y="3360006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48"/>
          <p:cNvSpPr/>
          <p:nvPr/>
        </p:nvSpPr>
        <p:spPr>
          <a:xfrm>
            <a:off x="8661460" y="2860000"/>
            <a:ext cx="257100" cy="221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8"/>
          <p:cNvSpPr txBox="1"/>
          <p:nvPr/>
        </p:nvSpPr>
        <p:spPr>
          <a:xfrm>
            <a:off x="8632388" y="3061175"/>
            <a:ext cx="489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1" name="Google Shape;711;p48"/>
          <p:cNvSpPr/>
          <p:nvPr/>
        </p:nvSpPr>
        <p:spPr>
          <a:xfrm>
            <a:off x="8043250" y="2918350"/>
            <a:ext cx="303300" cy="373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8"/>
          <p:cNvSpPr txBox="1"/>
          <p:nvPr/>
        </p:nvSpPr>
        <p:spPr>
          <a:xfrm>
            <a:off x="6852458" y="3902577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3" name="Google Shape;713;p48"/>
          <p:cNvCxnSpPr>
            <a:stCxn id="714" idx="6"/>
            <a:endCxn id="715" idx="2"/>
          </p:cNvCxnSpPr>
          <p:nvPr/>
        </p:nvCxnSpPr>
        <p:spPr>
          <a:xfrm>
            <a:off x="6037293" y="1205590"/>
            <a:ext cx="949800" cy="411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6" name="Google Shape;716;p48"/>
          <p:cNvSpPr txBox="1"/>
          <p:nvPr/>
        </p:nvSpPr>
        <p:spPr>
          <a:xfrm>
            <a:off x="7253179" y="3400238"/>
            <a:ext cx="6885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17" name="Google Shape;717;p48"/>
          <p:cNvGrpSpPr/>
          <p:nvPr/>
        </p:nvGrpSpPr>
        <p:grpSpPr>
          <a:xfrm>
            <a:off x="4391975" y="302150"/>
            <a:ext cx="3839269" cy="1806881"/>
            <a:chOff x="4471850" y="371025"/>
            <a:chExt cx="3839269" cy="1806881"/>
          </a:xfrm>
        </p:grpSpPr>
        <p:sp>
          <p:nvSpPr>
            <p:cNvPr id="718" name="Google Shape;718;p48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X</a:t>
              </a:r>
              <a:endParaRPr baseline="-25000" sz="1000"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721" name="Google Shape;721;p48"/>
            <p:cNvCxnSpPr>
              <a:stCxn id="718" idx="6"/>
              <a:endCxn id="720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2" name="Google Shape;722;p48"/>
            <p:cNvCxnSpPr>
              <a:stCxn id="719" idx="6"/>
              <a:endCxn id="720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3" name="Google Shape;723;p48"/>
            <p:cNvCxnSpPr>
              <a:stCxn id="720" idx="6"/>
              <a:endCxn id="724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14" name="Google Shape;714;p48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725" name="Google Shape;725;p48"/>
            <p:cNvCxnSpPr>
              <a:stCxn id="718" idx="6"/>
              <a:endCxn id="714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6" name="Google Shape;726;p48"/>
            <p:cNvCxnSpPr>
              <a:stCxn id="719" idx="6"/>
              <a:endCxn id="714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7" name="Google Shape;727;p48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728" name="Google Shape;728;p48"/>
            <p:cNvCxnSpPr>
              <a:endCxn id="727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9" name="Google Shape;729;p48"/>
            <p:cNvCxnSpPr>
              <a:endCxn id="727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0" name="Google Shape;730;p48"/>
            <p:cNvCxnSpPr>
              <a:stCxn id="720" idx="6"/>
              <a:endCxn id="715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1" name="Google Shape;731;p48"/>
            <p:cNvCxnSpPr>
              <a:stCxn id="727" idx="6"/>
              <a:endCxn id="715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2" name="Google Shape;732;p48"/>
            <p:cNvCxnSpPr>
              <a:stCxn id="714" idx="6"/>
              <a:endCxn id="724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3" name="Google Shape;733;p48"/>
            <p:cNvCxnSpPr>
              <a:stCxn id="727" idx="6"/>
              <a:endCxn id="724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4" name="Google Shape;724;p48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</a:t>
              </a:r>
              <a:endParaRPr/>
            </a:p>
          </p:txBody>
        </p:sp>
        <p:cxnSp>
          <p:nvCxnSpPr>
            <p:cNvPr id="734" name="Google Shape;734;p48"/>
            <p:cNvCxnSpPr>
              <a:stCxn id="724" idx="6"/>
              <a:endCxn id="735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6" name="Google Shape;736;p48"/>
            <p:cNvCxnSpPr>
              <a:stCxn id="724" idx="6"/>
              <a:endCxn id="737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8" name="Google Shape;738;p48"/>
            <p:cNvCxnSpPr>
              <a:stCxn id="715" idx="6"/>
              <a:endCxn id="735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9" name="Google Shape;739;p48"/>
            <p:cNvCxnSpPr>
              <a:stCxn id="715" idx="6"/>
              <a:endCxn id="737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40" name="Google Shape;740;p48"/>
          <p:cNvGrpSpPr/>
          <p:nvPr/>
        </p:nvGrpSpPr>
        <p:grpSpPr>
          <a:xfrm>
            <a:off x="8231325" y="654148"/>
            <a:ext cx="401157" cy="1133708"/>
            <a:chOff x="8311200" y="723023"/>
            <a:chExt cx="401157" cy="1133708"/>
          </a:xfrm>
        </p:grpSpPr>
        <p:sp>
          <p:nvSpPr>
            <p:cNvPr id="741" name="Google Shape;741;p48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Q</a:t>
              </a:r>
              <a:endParaRPr/>
            </a:p>
          </p:txBody>
        </p:sp>
      </p:grpSp>
      <p:sp>
        <p:nvSpPr>
          <p:cNvPr id="743" name="Google Shape;743;p48"/>
          <p:cNvSpPr txBox="1"/>
          <p:nvPr/>
        </p:nvSpPr>
        <p:spPr>
          <a:xfrm>
            <a:off x="7593863" y="2542054"/>
            <a:ext cx="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sz="2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48"/>
          <p:cNvSpPr txBox="1"/>
          <p:nvPr/>
        </p:nvSpPr>
        <p:spPr>
          <a:xfrm>
            <a:off x="6676550" y="4497675"/>
            <a:ext cx="20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Binary</a:t>
            </a:r>
            <a:r>
              <a:rPr b="1" lang="en">
                <a:solidFill>
                  <a:srgbClr val="FF0000"/>
                </a:solidFill>
              </a:rPr>
              <a:t> Classification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Nets</a:t>
            </a:r>
            <a:endParaRPr/>
          </a:p>
        </p:txBody>
      </p:sp>
      <p:sp>
        <p:nvSpPr>
          <p:cNvPr id="750" name="Google Shape;750;p49"/>
          <p:cNvSpPr/>
          <p:nvPr/>
        </p:nvSpPr>
        <p:spPr>
          <a:xfrm>
            <a:off x="2169925" y="37887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751" name="Google Shape;751;p49"/>
          <p:cNvSpPr/>
          <p:nvPr/>
        </p:nvSpPr>
        <p:spPr>
          <a:xfrm>
            <a:off x="2169925" y="3331525"/>
            <a:ext cx="1411500" cy="334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Nonlinearity</a:t>
            </a:r>
            <a:endParaRPr/>
          </a:p>
        </p:txBody>
      </p:sp>
      <p:sp>
        <p:nvSpPr>
          <p:cNvPr id="752" name="Google Shape;752;p49"/>
          <p:cNvSpPr/>
          <p:nvPr/>
        </p:nvSpPr>
        <p:spPr>
          <a:xfrm>
            <a:off x="2169925" y="28743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753" name="Google Shape;753;p49"/>
          <p:cNvSpPr/>
          <p:nvPr/>
        </p:nvSpPr>
        <p:spPr>
          <a:xfrm>
            <a:off x="2169925" y="2417125"/>
            <a:ext cx="1411500" cy="334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Nonlinearity</a:t>
            </a:r>
            <a:endParaRPr/>
          </a:p>
        </p:txBody>
      </p:sp>
      <p:sp>
        <p:nvSpPr>
          <p:cNvPr id="754" name="Google Shape;754;p49"/>
          <p:cNvSpPr/>
          <p:nvPr/>
        </p:nvSpPr>
        <p:spPr>
          <a:xfrm>
            <a:off x="2169925" y="4245925"/>
            <a:ext cx="1411500" cy="334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1      </a:t>
            </a:r>
            <a:r>
              <a:rPr lang="en"/>
              <a:t>       x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755" name="Google Shape;755;p49"/>
          <p:cNvSpPr/>
          <p:nvPr/>
        </p:nvSpPr>
        <p:spPr>
          <a:xfrm>
            <a:off x="2169925" y="19599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756" name="Google Shape;756;p49"/>
          <p:cNvSpPr/>
          <p:nvPr/>
        </p:nvSpPr>
        <p:spPr>
          <a:xfrm>
            <a:off x="2169925" y="1225225"/>
            <a:ext cx="1411500" cy="612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Or Softmax</a:t>
            </a:r>
            <a:endParaRPr/>
          </a:p>
        </p:txBody>
      </p:sp>
      <p:cxnSp>
        <p:nvCxnSpPr>
          <p:cNvPr id="757" name="Google Shape;757;p49"/>
          <p:cNvCxnSpPr>
            <a:stCxn id="754" idx="0"/>
            <a:endCxn id="756" idx="2"/>
          </p:cNvCxnSpPr>
          <p:nvPr/>
        </p:nvCxnSpPr>
        <p:spPr>
          <a:xfrm rot="10800000">
            <a:off x="2875675" y="1837525"/>
            <a:ext cx="0" cy="2408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8" name="Google Shape;758;p49"/>
          <p:cNvSpPr/>
          <p:nvPr/>
        </p:nvSpPr>
        <p:spPr>
          <a:xfrm>
            <a:off x="4377050" y="2751925"/>
            <a:ext cx="2955000" cy="157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 xW + 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dim(x) = k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dim(z) = m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shape(W) = k x m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dim(b) = m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759" name="Google Shape;759;p49"/>
          <p:cNvCxnSpPr>
            <a:stCxn id="750" idx="3"/>
          </p:cNvCxnSpPr>
          <p:nvPr/>
        </p:nvCxnSpPr>
        <p:spPr>
          <a:xfrm flipH="1" rot="10800000">
            <a:off x="3581425" y="2775025"/>
            <a:ext cx="823800" cy="118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49"/>
          <p:cNvCxnSpPr>
            <a:stCxn id="750" idx="3"/>
          </p:cNvCxnSpPr>
          <p:nvPr/>
        </p:nvCxnSpPr>
        <p:spPr>
          <a:xfrm>
            <a:off x="3581425" y="3956125"/>
            <a:ext cx="784200" cy="37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49"/>
          <p:cNvSpPr/>
          <p:nvPr/>
        </p:nvSpPr>
        <p:spPr>
          <a:xfrm>
            <a:off x="2803975" y="4245925"/>
            <a:ext cx="1434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9"/>
          <p:cNvSpPr/>
          <p:nvPr/>
        </p:nvSpPr>
        <p:spPr>
          <a:xfrm>
            <a:off x="1909675" y="3295550"/>
            <a:ext cx="85200" cy="897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9"/>
          <p:cNvSpPr txBox="1"/>
          <p:nvPr/>
        </p:nvSpPr>
        <p:spPr>
          <a:xfrm>
            <a:off x="107150" y="35663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Fully-connected layer 1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64" name="Google Shape;764;p49"/>
          <p:cNvSpPr/>
          <p:nvPr/>
        </p:nvSpPr>
        <p:spPr>
          <a:xfrm>
            <a:off x="1909675" y="2398250"/>
            <a:ext cx="85200" cy="897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9"/>
          <p:cNvSpPr txBox="1"/>
          <p:nvPr/>
        </p:nvSpPr>
        <p:spPr>
          <a:xfrm>
            <a:off x="107150" y="26690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Fully-connected layer 2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66" name="Google Shape;766;p49"/>
          <p:cNvSpPr/>
          <p:nvPr/>
        </p:nvSpPr>
        <p:spPr>
          <a:xfrm>
            <a:off x="1909675" y="1225225"/>
            <a:ext cx="85200" cy="1173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9"/>
          <p:cNvSpPr txBox="1"/>
          <p:nvPr/>
        </p:nvSpPr>
        <p:spPr>
          <a:xfrm>
            <a:off x="107150" y="15990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Output layer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(“softmax layer”)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768" name="Google Shape;76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3422" y="628000"/>
            <a:ext cx="1850074" cy="18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Nets</a:t>
            </a:r>
            <a:endParaRPr/>
          </a:p>
        </p:txBody>
      </p:sp>
      <p:sp>
        <p:nvSpPr>
          <p:cNvPr id="774" name="Google Shape;774;p50"/>
          <p:cNvSpPr/>
          <p:nvPr/>
        </p:nvSpPr>
        <p:spPr>
          <a:xfrm>
            <a:off x="2169925" y="37887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775" name="Google Shape;775;p50"/>
          <p:cNvSpPr/>
          <p:nvPr/>
        </p:nvSpPr>
        <p:spPr>
          <a:xfrm>
            <a:off x="2169925" y="3331525"/>
            <a:ext cx="1411500" cy="334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Nonlinearity</a:t>
            </a:r>
            <a:endParaRPr/>
          </a:p>
        </p:txBody>
      </p:sp>
      <p:sp>
        <p:nvSpPr>
          <p:cNvPr id="776" name="Google Shape;776;p50"/>
          <p:cNvSpPr/>
          <p:nvPr/>
        </p:nvSpPr>
        <p:spPr>
          <a:xfrm>
            <a:off x="2169925" y="28743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777" name="Google Shape;777;p50"/>
          <p:cNvSpPr/>
          <p:nvPr/>
        </p:nvSpPr>
        <p:spPr>
          <a:xfrm>
            <a:off x="2169925" y="2417125"/>
            <a:ext cx="1411500" cy="334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Nonlinearity</a:t>
            </a:r>
            <a:endParaRPr/>
          </a:p>
        </p:txBody>
      </p:sp>
      <p:sp>
        <p:nvSpPr>
          <p:cNvPr id="778" name="Google Shape;778;p50"/>
          <p:cNvSpPr/>
          <p:nvPr/>
        </p:nvSpPr>
        <p:spPr>
          <a:xfrm>
            <a:off x="2169925" y="4245925"/>
            <a:ext cx="1411500" cy="334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1      </a:t>
            </a:r>
            <a:r>
              <a:rPr lang="en"/>
              <a:t>       x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779" name="Google Shape;779;p50"/>
          <p:cNvSpPr/>
          <p:nvPr/>
        </p:nvSpPr>
        <p:spPr>
          <a:xfrm>
            <a:off x="2169925" y="19599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sp>
        <p:nvSpPr>
          <p:cNvPr id="780" name="Google Shape;780;p50"/>
          <p:cNvSpPr/>
          <p:nvPr/>
        </p:nvSpPr>
        <p:spPr>
          <a:xfrm>
            <a:off x="2169925" y="1225225"/>
            <a:ext cx="1411500" cy="612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Or Softmax</a:t>
            </a:r>
            <a:endParaRPr/>
          </a:p>
        </p:txBody>
      </p:sp>
      <p:cxnSp>
        <p:nvCxnSpPr>
          <p:cNvPr id="781" name="Google Shape;781;p50"/>
          <p:cNvCxnSpPr>
            <a:stCxn id="778" idx="0"/>
            <a:endCxn id="780" idx="2"/>
          </p:cNvCxnSpPr>
          <p:nvPr/>
        </p:nvCxnSpPr>
        <p:spPr>
          <a:xfrm rot="10800000">
            <a:off x="2875675" y="1837525"/>
            <a:ext cx="0" cy="2408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50"/>
          <p:cNvSpPr/>
          <p:nvPr/>
        </p:nvSpPr>
        <p:spPr>
          <a:xfrm>
            <a:off x="4377050" y="2751925"/>
            <a:ext cx="2955000" cy="157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= xW + 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dim(x) = k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dim(z) = m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shape(W) = k x m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dim(b) = m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783" name="Google Shape;783;p50"/>
          <p:cNvCxnSpPr>
            <a:stCxn id="774" idx="3"/>
          </p:cNvCxnSpPr>
          <p:nvPr/>
        </p:nvCxnSpPr>
        <p:spPr>
          <a:xfrm flipH="1" rot="10800000">
            <a:off x="3581425" y="2775025"/>
            <a:ext cx="823800" cy="118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50"/>
          <p:cNvCxnSpPr>
            <a:stCxn id="774" idx="3"/>
          </p:cNvCxnSpPr>
          <p:nvPr/>
        </p:nvCxnSpPr>
        <p:spPr>
          <a:xfrm>
            <a:off x="3581425" y="3956125"/>
            <a:ext cx="784200" cy="37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50"/>
          <p:cNvSpPr/>
          <p:nvPr/>
        </p:nvSpPr>
        <p:spPr>
          <a:xfrm>
            <a:off x="2803975" y="4245925"/>
            <a:ext cx="1434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0"/>
          <p:cNvSpPr/>
          <p:nvPr/>
        </p:nvSpPr>
        <p:spPr>
          <a:xfrm>
            <a:off x="1909675" y="3295550"/>
            <a:ext cx="85200" cy="897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0"/>
          <p:cNvSpPr txBox="1"/>
          <p:nvPr/>
        </p:nvSpPr>
        <p:spPr>
          <a:xfrm>
            <a:off x="107150" y="35663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Fully-connected layer 1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88" name="Google Shape;788;p50"/>
          <p:cNvSpPr/>
          <p:nvPr/>
        </p:nvSpPr>
        <p:spPr>
          <a:xfrm>
            <a:off x="1909675" y="2398250"/>
            <a:ext cx="85200" cy="8973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0"/>
          <p:cNvSpPr txBox="1"/>
          <p:nvPr/>
        </p:nvSpPr>
        <p:spPr>
          <a:xfrm>
            <a:off x="107150" y="26690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Fully-connected layer 2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90" name="Google Shape;790;p50"/>
          <p:cNvSpPr/>
          <p:nvPr/>
        </p:nvSpPr>
        <p:spPr>
          <a:xfrm>
            <a:off x="1909675" y="1225225"/>
            <a:ext cx="85200" cy="11730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0"/>
          <p:cNvSpPr txBox="1"/>
          <p:nvPr/>
        </p:nvSpPr>
        <p:spPr>
          <a:xfrm>
            <a:off x="107150" y="1599025"/>
            <a:ext cx="1802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Output layer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(“softmax layer”)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92" name="Google Shape;792;p50"/>
          <p:cNvSpPr/>
          <p:nvPr/>
        </p:nvSpPr>
        <p:spPr>
          <a:xfrm>
            <a:off x="124450" y="1016250"/>
            <a:ext cx="8938800" cy="3933600"/>
          </a:xfrm>
          <a:prstGeom prst="rect">
            <a:avLst/>
          </a:prstGeom>
          <a:solidFill>
            <a:srgbClr val="FFFFFF">
              <a:alpha val="67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0"/>
          <p:cNvSpPr txBox="1"/>
          <p:nvPr/>
        </p:nvSpPr>
        <p:spPr>
          <a:xfrm>
            <a:off x="3829500" y="1147225"/>
            <a:ext cx="5129700" cy="147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the dimension of the output layer?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Softmax to begin with?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a suitable cost function for classification tasks? (See discussion in Extra Material)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are neural nets trained? What is the idea?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Words in Neural Nets</a:t>
            </a:r>
            <a:endParaRPr/>
          </a:p>
        </p:txBody>
      </p:sp>
      <p:sp>
        <p:nvSpPr>
          <p:cNvPr id="799" name="Google Shape;799;p51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as Vectors</a:t>
            </a:r>
            <a:endParaRPr/>
          </a:p>
        </p:txBody>
      </p:sp>
      <p:sp>
        <p:nvSpPr>
          <p:cNvPr id="805" name="Google Shape;805;p52"/>
          <p:cNvSpPr txBox="1"/>
          <p:nvPr>
            <p:ph idx="1" type="body"/>
          </p:nvPr>
        </p:nvSpPr>
        <p:spPr>
          <a:xfrm>
            <a:off x="457200" y="1200150"/>
            <a:ext cx="44928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Synonyms: </a:t>
            </a:r>
            <a:r>
              <a:rPr b="1" lang="en" sz="1900"/>
              <a:t>car</a:t>
            </a:r>
            <a:r>
              <a:rPr lang="en" sz="1900"/>
              <a:t> vs </a:t>
            </a:r>
            <a:r>
              <a:rPr b="1" lang="en" sz="1900"/>
              <a:t>automobile</a:t>
            </a:r>
            <a:br>
              <a:rPr lang="en" sz="1900"/>
            </a:b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Multiple meanings, depending on </a:t>
            </a:r>
            <a:r>
              <a:rPr lang="en" sz="1900" u="sng"/>
              <a:t>context</a:t>
            </a:r>
            <a:r>
              <a:rPr lang="en" sz="1900"/>
              <a:t>: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“She had quite a </a:t>
            </a:r>
            <a:r>
              <a:rPr b="1" i="1" lang="en" sz="1700"/>
              <a:t>fall </a:t>
            </a:r>
            <a:r>
              <a:rPr i="1" lang="en" sz="1700"/>
              <a:t>when she tripped.”</a:t>
            </a:r>
            <a:endParaRPr i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“That hair was allowed to </a:t>
            </a:r>
            <a:r>
              <a:rPr b="1" i="1" lang="en" sz="1700"/>
              <a:t>fall </a:t>
            </a:r>
            <a:r>
              <a:rPr i="1" lang="en" sz="1700"/>
              <a:t>on the shoulders.”</a:t>
            </a:r>
            <a:endParaRPr i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“The first </a:t>
            </a:r>
            <a:r>
              <a:rPr b="1" i="1" lang="en" sz="1700"/>
              <a:t>fall </a:t>
            </a:r>
            <a:r>
              <a:rPr i="1" lang="en" sz="1700"/>
              <a:t>on the hike was really great!”</a:t>
            </a:r>
            <a:endParaRPr i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“That </a:t>
            </a:r>
            <a:r>
              <a:rPr b="1" i="1" lang="en" sz="1700"/>
              <a:t>fall </a:t>
            </a:r>
            <a:r>
              <a:rPr i="1" lang="en" sz="1700"/>
              <a:t>Roosevelt was elected.” </a:t>
            </a:r>
            <a:br>
              <a:rPr i="1" lang="en" sz="1700"/>
            </a:br>
            <a:endParaRPr i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i="1" lang="en" sz="1700"/>
              <a:t>…</a:t>
            </a:r>
            <a:endParaRPr i="1" sz="1700"/>
          </a:p>
        </p:txBody>
      </p:sp>
      <p:cxnSp>
        <p:nvCxnSpPr>
          <p:cNvPr id="806" name="Google Shape;806;p52"/>
          <p:cNvCxnSpPr/>
          <p:nvPr/>
        </p:nvCxnSpPr>
        <p:spPr>
          <a:xfrm rot="10800000">
            <a:off x="4555925" y="1417100"/>
            <a:ext cx="1583100" cy="102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p52"/>
          <p:cNvSpPr txBox="1"/>
          <p:nvPr/>
        </p:nvSpPr>
        <p:spPr>
          <a:xfrm>
            <a:off x="5951750" y="1223650"/>
            <a:ext cx="2841300" cy="190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can we use neural nets for language? Don’t neural nets expect </a:t>
            </a:r>
            <a:r>
              <a:rPr i="1" lang="en"/>
              <a:t>numbers</a:t>
            </a:r>
            <a:r>
              <a:rPr lang="en"/>
              <a:t> as inputs?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can we do to tackle this problem? What is the main idea?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</a:t>
            </a:r>
            <a:endParaRPr/>
          </a:p>
        </p:txBody>
      </p:sp>
      <p:sp>
        <p:nvSpPr>
          <p:cNvPr id="813" name="Google Shape;813;p53"/>
          <p:cNvSpPr txBox="1"/>
          <p:nvPr/>
        </p:nvSpPr>
        <p:spPr>
          <a:xfrm>
            <a:off x="5657938" y="3114150"/>
            <a:ext cx="33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Source: William L. Hamilton,   Jure Leskovec,   Dan Jurafsky,</a:t>
            </a:r>
            <a:br>
              <a:rPr lang="en" sz="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                        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https://arxiv.org/pdf/1605.09096.pdf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  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4" name="Google Shape;8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375" y="1626013"/>
            <a:ext cx="1635325" cy="13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3"/>
          <p:cNvSpPr txBox="1"/>
          <p:nvPr/>
        </p:nvSpPr>
        <p:spPr>
          <a:xfrm>
            <a:off x="5840900" y="1073250"/>
            <a:ext cx="2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Change of embeddings over time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6" name="Google Shape;816;p53"/>
          <p:cNvSpPr txBox="1"/>
          <p:nvPr/>
        </p:nvSpPr>
        <p:spPr>
          <a:xfrm>
            <a:off x="1192700" y="3175800"/>
            <a:ext cx="285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lang="en" sz="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developers.google.com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7" name="Google Shape;817;p53"/>
          <p:cNvSpPr txBox="1"/>
          <p:nvPr/>
        </p:nvSpPr>
        <p:spPr>
          <a:xfrm>
            <a:off x="1192700" y="1073250"/>
            <a:ext cx="28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Cool properties of embeddings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8" name="Google Shape;81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388" y="1442551"/>
            <a:ext cx="4822420" cy="16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481" y="3764675"/>
            <a:ext cx="2967281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3"/>
          <p:cNvSpPr txBox="1"/>
          <p:nvPr/>
        </p:nvSpPr>
        <p:spPr>
          <a:xfrm>
            <a:off x="2741663" y="4636850"/>
            <a:ext cx="319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CBOW vs Skip-gram</a:t>
            </a:r>
            <a:br>
              <a:rPr b="1" lang="en" sz="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(partial table from https://arxiv.org/pdf/1301.3781.pdf)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4"/>
          <p:cNvSpPr txBox="1"/>
          <p:nvPr>
            <p:ph type="title"/>
          </p:nvPr>
        </p:nvSpPr>
        <p:spPr>
          <a:xfrm>
            <a:off x="1485900" y="256913"/>
            <a:ext cx="6172200" cy="64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train?</a:t>
            </a:r>
            <a:endParaRPr/>
          </a:p>
        </p:txBody>
      </p:sp>
      <p:sp>
        <p:nvSpPr>
          <p:cNvPr id="826" name="Google Shape;826;p54"/>
          <p:cNvSpPr txBox="1"/>
          <p:nvPr>
            <p:ph idx="1" type="body"/>
          </p:nvPr>
        </p:nvSpPr>
        <p:spPr>
          <a:xfrm>
            <a:off x="1485900" y="1128713"/>
            <a:ext cx="6172200" cy="254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1" i="1" lang="en"/>
              <a:t>Training word representations w/o a supervised task</a:t>
            </a:r>
            <a:endParaRPr b="1" i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 sz="1600"/>
              <a:t>Key idea </a:t>
            </a:r>
            <a:r>
              <a:rPr lang="en" sz="1600"/>
              <a:t>Word representations should predict their context and vice versa.</a:t>
            </a:r>
            <a:br>
              <a:rPr lang="en" sz="1600"/>
            </a:br>
            <a:br>
              <a:rPr lang="en"/>
            </a:br>
            <a:r>
              <a:rPr b="1" lang="en" sz="1600"/>
              <a:t>Mechanisms</a:t>
            </a:r>
            <a:endParaRPr b="1" sz="16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i="1" lang="en" sz="1600" u="sng"/>
              <a:t>Skip-gram</a:t>
            </a:r>
            <a:r>
              <a:rPr i="1" lang="en" sz="1600"/>
              <a:t>:</a:t>
            </a:r>
            <a:r>
              <a:rPr lang="en" sz="1600"/>
              <a:t> Train representations to predict context around a word</a:t>
            </a:r>
            <a:br>
              <a:rPr lang="en" sz="1600"/>
            </a:br>
            <a:r>
              <a:rPr lang="en" sz="1600"/>
              <a:t>	</a:t>
            </a:r>
            <a:r>
              <a:rPr i="1" lang="en" sz="1600" u="sng"/>
              <a:t>CBOW:</a:t>
            </a:r>
            <a:r>
              <a:rPr lang="en" sz="1600"/>
              <a:t> Train representation to predict word from surrounding context 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5"/>
          <p:cNvSpPr txBox="1"/>
          <p:nvPr>
            <p:ph type="title"/>
          </p:nvPr>
        </p:nvSpPr>
        <p:spPr>
          <a:xfrm>
            <a:off x="359400" y="253275"/>
            <a:ext cx="8425200" cy="64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CBOW - Continuous Bag-of-Words</a:t>
            </a:r>
            <a:endParaRPr/>
          </a:p>
        </p:txBody>
      </p:sp>
      <p:sp>
        <p:nvSpPr>
          <p:cNvPr id="832" name="Google Shape;832;p55"/>
          <p:cNvSpPr txBox="1"/>
          <p:nvPr>
            <p:ph idx="4294967295" type="body"/>
          </p:nvPr>
        </p:nvSpPr>
        <p:spPr>
          <a:xfrm>
            <a:off x="4707500" y="1205550"/>
            <a:ext cx="4060500" cy="362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Predicts a word given its context - P(word|context)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1.“Embeddings empower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accurate classification”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2.“Embeddings empower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less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accurate classification”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3.“Embeddings empower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spaceship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accurate classification”</a:t>
            </a:r>
            <a:b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Mechanism</a:t>
            </a:r>
            <a:br>
              <a:rPr b="1" lang="en" sz="1200">
                <a:solidFill>
                  <a:srgbClr val="000000"/>
                </a:solidFill>
              </a:rPr>
            </a:br>
            <a:r>
              <a:rPr lang="en" sz="1200"/>
              <a:t>Predict middle word  using avg. context representation: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/>
              <a:t>Maximizes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P(word</a:t>
            </a:r>
            <a:r>
              <a:rPr baseline="-25000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avg(context))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P(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more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en" sz="1200"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(embeddings, empower, accurate, classification))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Learn W and W’ matrices - W is embedding matrix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5"/>
          <p:cNvSpPr txBox="1"/>
          <p:nvPr/>
        </p:nvSpPr>
        <p:spPr>
          <a:xfrm>
            <a:off x="466525" y="4676975"/>
            <a:ext cx="377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Word2vec parameter learning explained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4" name="Google Shape;8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025" y="1046150"/>
            <a:ext cx="3043325" cy="37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the Class, You Should...</a:t>
            </a:r>
            <a:endParaRPr/>
          </a:p>
        </p:txBody>
      </p:sp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457200" y="1200150"/>
            <a:ext cx="86337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U</a:t>
            </a:r>
            <a:r>
              <a:rPr lang="en" sz="1900"/>
              <a:t>nderstand how to operationalize NLP tasks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Understand </a:t>
            </a:r>
            <a:r>
              <a:rPr lang="en" sz="1900"/>
              <a:t>how to design experiments around language processing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Understand how to architect and implement </a:t>
            </a:r>
            <a:r>
              <a:rPr lang="en" sz="1900" u="sng"/>
              <a:t>suitable</a:t>
            </a:r>
            <a:r>
              <a:rPr lang="en" sz="1900"/>
              <a:t> neural net models with Keras/Tensorflow to address a given language task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Understand how to find techniques for unfamiliar language problems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Get pretty close to understanding the most recent NLP research articles </a:t>
            </a:r>
            <a:endParaRPr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6"/>
          <p:cNvSpPr txBox="1"/>
          <p:nvPr>
            <p:ph idx="4294967295" type="body"/>
          </p:nvPr>
        </p:nvSpPr>
        <p:spPr>
          <a:xfrm>
            <a:off x="4755175" y="1093869"/>
            <a:ext cx="4000800" cy="374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Predicts context around a word - P(context|word)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“Embeddings empower </a:t>
            </a: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more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accurate classification”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Mechanism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Randomly samples R words from context window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Positive word pairs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embeddings)(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empower)</a:t>
            </a:r>
            <a:r>
              <a:rPr lang="en" sz="1200">
                <a:solidFill>
                  <a:srgbClr val="000000"/>
                </a:solidFill>
              </a:rPr>
              <a:t> AND negative word pairs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Maximizes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P(context</a:t>
            </a:r>
            <a:r>
              <a:rPr baseline="-25000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i∈R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word</a:t>
            </a:r>
            <a:r>
              <a:rPr baseline="-25000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/>
              <a:t>Learn W and W’ matrices - W is embedding matrix</a:t>
            </a:r>
            <a:br>
              <a:rPr lang="en" sz="1200"/>
            </a:br>
            <a:endParaRPr b="1" sz="12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6"/>
          <p:cNvSpPr txBox="1"/>
          <p:nvPr>
            <p:ph type="title"/>
          </p:nvPr>
        </p:nvSpPr>
        <p:spPr>
          <a:xfrm>
            <a:off x="1485900" y="305238"/>
            <a:ext cx="6172200" cy="64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Skip-Gram Model</a:t>
            </a:r>
            <a:endParaRPr/>
          </a:p>
        </p:txBody>
      </p:sp>
      <p:sp>
        <p:nvSpPr>
          <p:cNvPr id="841" name="Google Shape;841;p56"/>
          <p:cNvSpPr txBox="1"/>
          <p:nvPr/>
        </p:nvSpPr>
        <p:spPr>
          <a:xfrm>
            <a:off x="466525" y="4676975"/>
            <a:ext cx="3778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Word2vec parameter learning explained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2" name="Google Shape;84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025" y="1147225"/>
            <a:ext cx="3309300" cy="364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7"/>
          <p:cNvSpPr/>
          <p:nvPr/>
        </p:nvSpPr>
        <p:spPr>
          <a:xfrm>
            <a:off x="1314225" y="2881825"/>
            <a:ext cx="149700" cy="227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8" name="Google Shape;848;p57"/>
          <p:cNvSpPr txBox="1"/>
          <p:nvPr/>
        </p:nvSpPr>
        <p:spPr>
          <a:xfrm>
            <a:off x="885899" y="2822575"/>
            <a:ext cx="1671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0 0 1 0 0 0 0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57"/>
          <p:cNvSpPr txBox="1"/>
          <p:nvPr>
            <p:ph idx="1" type="body"/>
          </p:nvPr>
        </p:nvSpPr>
        <p:spPr>
          <a:xfrm>
            <a:off x="387900" y="1159587"/>
            <a:ext cx="8229600" cy="99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Usually presented as a “lookup” in some table, but…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en" sz="1900"/>
              <a:t>(</a:t>
            </a:r>
            <a:r>
              <a:rPr b="1" lang="en" sz="1900" u="sng"/>
              <a:t>Only</a:t>
            </a:r>
            <a:r>
              <a:rPr b="1" lang="en" sz="1900"/>
              <a:t>) think </a:t>
            </a:r>
            <a:r>
              <a:rPr lang="en" sz="1900"/>
              <a:t>of a word as a “one-hot vector:” 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•"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X = [0 0 1 … 0 0 …. 0 0 0]  ← 10k dimension?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Then we do matrix multiplication:</a:t>
            </a:r>
            <a:endParaRPr sz="1900"/>
          </a:p>
        </p:txBody>
      </p:sp>
      <p:sp>
        <p:nvSpPr>
          <p:cNvPr id="850" name="Google Shape;850;p5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Mathematically equivalent: one-hot &amp; word vectors</a:t>
            </a:r>
            <a:endParaRPr sz="2800"/>
          </a:p>
        </p:txBody>
      </p:sp>
      <p:sp>
        <p:nvSpPr>
          <p:cNvPr id="851" name="Google Shape;851;p57"/>
          <p:cNvSpPr/>
          <p:nvPr/>
        </p:nvSpPr>
        <p:spPr>
          <a:xfrm>
            <a:off x="2773450" y="2201175"/>
            <a:ext cx="395150" cy="1962300"/>
          </a:xfrm>
          <a:custGeom>
            <a:rect b="b" l="l" r="r" t="t"/>
            <a:pathLst>
              <a:path extrusionOk="0" h="78492" w="15806">
                <a:moveTo>
                  <a:pt x="15806" y="0"/>
                </a:moveTo>
                <a:lnTo>
                  <a:pt x="0" y="0"/>
                </a:lnTo>
                <a:lnTo>
                  <a:pt x="0" y="78492"/>
                </a:lnTo>
                <a:lnTo>
                  <a:pt x="15270" y="7849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2" name="Google Shape;852;p57"/>
          <p:cNvSpPr/>
          <p:nvPr/>
        </p:nvSpPr>
        <p:spPr>
          <a:xfrm flipH="1">
            <a:off x="4586138" y="2201175"/>
            <a:ext cx="395150" cy="1962300"/>
          </a:xfrm>
          <a:custGeom>
            <a:rect b="b" l="l" r="r" t="t"/>
            <a:pathLst>
              <a:path extrusionOk="0" h="78492" w="15806">
                <a:moveTo>
                  <a:pt x="15806" y="0"/>
                </a:moveTo>
                <a:lnTo>
                  <a:pt x="0" y="0"/>
                </a:lnTo>
                <a:lnTo>
                  <a:pt x="0" y="78492"/>
                </a:lnTo>
                <a:lnTo>
                  <a:pt x="15270" y="7849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3" name="Google Shape;853;p57"/>
          <p:cNvSpPr/>
          <p:nvPr/>
        </p:nvSpPr>
        <p:spPr>
          <a:xfrm>
            <a:off x="858725" y="2752578"/>
            <a:ext cx="395150" cy="644027"/>
          </a:xfrm>
          <a:custGeom>
            <a:rect b="b" l="l" r="r" t="t"/>
            <a:pathLst>
              <a:path extrusionOk="0" h="78492" w="15806">
                <a:moveTo>
                  <a:pt x="15806" y="0"/>
                </a:moveTo>
                <a:lnTo>
                  <a:pt x="0" y="0"/>
                </a:lnTo>
                <a:lnTo>
                  <a:pt x="0" y="78492"/>
                </a:lnTo>
                <a:lnTo>
                  <a:pt x="15270" y="7849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4" name="Google Shape;854;p57"/>
          <p:cNvSpPr/>
          <p:nvPr/>
        </p:nvSpPr>
        <p:spPr>
          <a:xfrm flipH="1">
            <a:off x="2254400" y="2762179"/>
            <a:ext cx="395150" cy="644027"/>
          </a:xfrm>
          <a:custGeom>
            <a:rect b="b" l="l" r="r" t="t"/>
            <a:pathLst>
              <a:path extrusionOk="0" h="78492" w="15806">
                <a:moveTo>
                  <a:pt x="15806" y="0"/>
                </a:moveTo>
                <a:lnTo>
                  <a:pt x="0" y="0"/>
                </a:lnTo>
                <a:lnTo>
                  <a:pt x="0" y="78492"/>
                </a:lnTo>
                <a:lnTo>
                  <a:pt x="15270" y="7849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5" name="Google Shape;855;p57"/>
          <p:cNvSpPr txBox="1"/>
          <p:nvPr/>
        </p:nvSpPr>
        <p:spPr>
          <a:xfrm>
            <a:off x="3739650" y="2814850"/>
            <a:ext cx="433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</a:t>
            </a:r>
            <a:endParaRPr baseline="30000">
              <a:solidFill>
                <a:schemeClr val="dk1"/>
              </a:solidFill>
            </a:endParaRPr>
          </a:p>
        </p:txBody>
      </p:sp>
      <p:cxnSp>
        <p:nvCxnSpPr>
          <p:cNvPr id="856" name="Google Shape;856;p57"/>
          <p:cNvCxnSpPr>
            <a:stCxn id="857" idx="2"/>
            <a:endCxn id="847" idx="3"/>
          </p:cNvCxnSpPr>
          <p:nvPr/>
        </p:nvCxnSpPr>
        <p:spPr>
          <a:xfrm flipH="1">
            <a:off x="1463875" y="2625925"/>
            <a:ext cx="127500" cy="369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57"/>
          <p:cNvCxnSpPr>
            <a:stCxn id="857" idx="0"/>
          </p:cNvCxnSpPr>
          <p:nvPr/>
        </p:nvCxnSpPr>
        <p:spPr>
          <a:xfrm flipH="1" rot="10800000">
            <a:off x="1591375" y="1807825"/>
            <a:ext cx="753000" cy="472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57"/>
          <p:cNvSpPr txBox="1"/>
          <p:nvPr/>
        </p:nvSpPr>
        <p:spPr>
          <a:xfrm>
            <a:off x="1423975" y="3093175"/>
            <a:ext cx="334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7" name="Google Shape;857;p57"/>
          <p:cNvSpPr txBox="1"/>
          <p:nvPr/>
        </p:nvSpPr>
        <p:spPr>
          <a:xfrm>
            <a:off x="1290025" y="2280325"/>
            <a:ext cx="602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“the”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0" name="Google Shape;860;p57"/>
          <p:cNvSpPr/>
          <p:nvPr/>
        </p:nvSpPr>
        <p:spPr>
          <a:xfrm rot="5400000">
            <a:off x="3846413" y="2261475"/>
            <a:ext cx="107100" cy="1841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7"/>
          <p:cNvSpPr txBox="1"/>
          <p:nvPr/>
        </p:nvSpPr>
        <p:spPr>
          <a:xfrm>
            <a:off x="283525" y="2822575"/>
            <a:ext cx="522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 =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2" name="Google Shape;862;p57"/>
          <p:cNvSpPr txBox="1"/>
          <p:nvPr>
            <p:ph idx="1" type="body"/>
          </p:nvPr>
        </p:nvSpPr>
        <p:spPr>
          <a:xfrm>
            <a:off x="387900" y="4309225"/>
            <a:ext cx="8368200" cy="49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Reasonable that similar words end up with similar vectors</a:t>
            </a:r>
            <a:endParaRPr/>
          </a:p>
        </p:txBody>
      </p:sp>
      <p:sp>
        <p:nvSpPr>
          <p:cNvPr id="863" name="Google Shape;863;p57"/>
          <p:cNvSpPr txBox="1"/>
          <p:nvPr/>
        </p:nvSpPr>
        <p:spPr>
          <a:xfrm>
            <a:off x="4170563" y="3276763"/>
            <a:ext cx="763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</a:rPr>
              <a:t>Vector for </a:t>
            </a:r>
            <a:r>
              <a:rPr lang="en" sz="1200">
                <a:solidFill>
                  <a:schemeClr val="dk1"/>
                </a:solidFill>
              </a:rPr>
              <a:t>“the”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864" name="Google Shape;864;p57"/>
          <p:cNvCxnSpPr>
            <a:stCxn id="863" idx="1"/>
          </p:cNvCxnSpPr>
          <p:nvPr/>
        </p:nvCxnSpPr>
        <p:spPr>
          <a:xfrm rot="10800000">
            <a:off x="3650063" y="3168163"/>
            <a:ext cx="520500" cy="281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5" name="Google Shape;865;p57"/>
          <p:cNvSpPr txBox="1"/>
          <p:nvPr/>
        </p:nvSpPr>
        <p:spPr>
          <a:xfrm>
            <a:off x="6362400" y="3406350"/>
            <a:ext cx="246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lt2"/>
                </a:solidFill>
              </a:rPr>
              <a:t>Word Embeddings!</a:t>
            </a:r>
            <a:endParaRPr b="1" i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Nets &amp; Keras/Tensorflow</a:t>
            </a:r>
            <a:endParaRPr/>
          </a:p>
        </p:txBody>
      </p:sp>
      <p:sp>
        <p:nvSpPr>
          <p:cNvPr id="871" name="Google Shape;871;p5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Notebooks</a:t>
            </a:r>
            <a:endParaRPr/>
          </a:p>
        </p:txBody>
      </p:sp>
      <p:sp>
        <p:nvSpPr>
          <p:cNvPr id="877" name="Google Shape;877;p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572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Simple NN Notebook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Neural Net Review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Notebooks</a:t>
            </a:r>
            <a:endParaRPr/>
          </a:p>
        </p:txBody>
      </p:sp>
      <p:sp>
        <p:nvSpPr>
          <p:cNvPr id="883" name="Google Shape;883;p6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572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Simple NN Notebook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Word Embeddings and Analogies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6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Prompts Review</a:t>
            </a:r>
            <a:endParaRPr/>
          </a:p>
        </p:txBody>
      </p:sp>
      <p:sp>
        <p:nvSpPr>
          <p:cNvPr id="889" name="Google Shape;889;p61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Prompt Review</a:t>
            </a:r>
            <a:endParaRPr/>
          </a:p>
        </p:txBody>
      </p:sp>
      <p:sp>
        <p:nvSpPr>
          <p:cNvPr id="895" name="Google Shape;895;p6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Some</a:t>
            </a:r>
            <a:r>
              <a:rPr lang="en" sz="1800"/>
              <a:t> weeks we’ll discuss the prompts at the end of the async for the week.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After watching the async you should be able to answer these questions.  We’ll discuss answers at the </a:t>
            </a:r>
            <a:r>
              <a:rPr lang="en" sz="1800"/>
              <a:t>beginning</a:t>
            </a:r>
            <a:r>
              <a:rPr lang="en" sz="1800"/>
              <a:t> of the live session.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Prompt Review</a:t>
            </a:r>
            <a:endParaRPr/>
          </a:p>
        </p:txBody>
      </p:sp>
      <p:sp>
        <p:nvSpPr>
          <p:cNvPr id="901" name="Google Shape;901;p6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700"/>
              <a:buChar char="●"/>
            </a:pPr>
            <a:r>
              <a:rPr lang="en" sz="1700">
                <a:solidFill>
                  <a:srgbClr val="282828"/>
                </a:solidFill>
                <a:highlight>
                  <a:srgbClr val="FFFFFF"/>
                </a:highlight>
              </a:rPr>
              <a:t>Imagine you’re training a classification model based on a sequence of input features.</a:t>
            </a:r>
            <a:endParaRPr sz="17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Char char="○"/>
            </a:pPr>
            <a:r>
              <a:rPr lang="en" sz="1500">
                <a:solidFill>
                  <a:srgbClr val="282828"/>
                </a:solidFill>
                <a:highlight>
                  <a:srgbClr val="FFFFFF"/>
                </a:highlight>
              </a:rPr>
              <a:t>Describe what the final layers of your network look like. </a:t>
            </a:r>
            <a:endParaRPr sz="15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Char char="○"/>
            </a:pPr>
            <a:r>
              <a:rPr lang="en" sz="1500">
                <a:solidFill>
                  <a:srgbClr val="282828"/>
                </a:solidFill>
                <a:highlight>
                  <a:srgbClr val="FFFFFF"/>
                </a:highlight>
              </a:rPr>
              <a:t>What loss function might you use? </a:t>
            </a:r>
            <a:endParaRPr sz="15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600"/>
              <a:buChar char="○"/>
            </a:pPr>
            <a:r>
              <a:rPr lang="en" sz="1500">
                <a:solidFill>
                  <a:srgbClr val="282828"/>
                </a:solidFill>
                <a:highlight>
                  <a:srgbClr val="FFFFFF"/>
                </a:highlight>
              </a:rPr>
              <a:t>What might you do if the loss just increases?</a:t>
            </a:r>
            <a:r>
              <a:rPr lang="en" sz="1700">
                <a:solidFill>
                  <a:srgbClr val="282828"/>
                </a:solidFill>
                <a:highlight>
                  <a:srgbClr val="FFFFFF"/>
                </a:highlight>
              </a:rPr>
              <a:t> </a:t>
            </a:r>
            <a:br>
              <a:rPr lang="en" sz="1700">
                <a:solidFill>
                  <a:srgbClr val="282828"/>
                </a:solidFill>
                <a:highlight>
                  <a:srgbClr val="FFFFFF"/>
                </a:highlight>
              </a:rPr>
            </a:br>
            <a:endParaRPr sz="17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700"/>
              <a:buChar char="●"/>
            </a:pPr>
            <a:r>
              <a:rPr lang="en" sz="1700">
                <a:solidFill>
                  <a:srgbClr val="282828"/>
                </a:solidFill>
                <a:highlight>
                  <a:srgbClr val="FFFFFF"/>
                </a:highlight>
              </a:rPr>
              <a:t>Why not just use one-hot feature vectors for categorical variables rather than bothering with “embeddings”? </a:t>
            </a:r>
            <a:br>
              <a:rPr lang="en" sz="1700">
                <a:solidFill>
                  <a:srgbClr val="282828"/>
                </a:solidFill>
                <a:highlight>
                  <a:srgbClr val="FFFFFF"/>
                </a:highlight>
              </a:rPr>
            </a:br>
            <a:r>
              <a:rPr lang="en" sz="1700">
                <a:solidFill>
                  <a:srgbClr val="282828"/>
                </a:solidFill>
                <a:highlight>
                  <a:srgbClr val="FFFFFF"/>
                </a:highlight>
              </a:rPr>
              <a:t> </a:t>
            </a:r>
            <a:endParaRPr sz="1700">
              <a:solidFill>
                <a:srgbClr val="282828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700"/>
              <a:buChar char="●"/>
            </a:pPr>
            <a:r>
              <a:rPr lang="en" sz="1700">
                <a:solidFill>
                  <a:srgbClr val="282828"/>
                </a:solidFill>
                <a:highlight>
                  <a:srgbClr val="FFFFFF"/>
                </a:highlight>
              </a:rPr>
              <a:t>Assuming no regularization, what is the gradient of the loss function with respect to the embedding of a categorical variable value that isn’t contained in the current batch of examples? </a:t>
            </a:r>
            <a:endParaRPr sz="2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4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Language Complexities</a:t>
            </a:r>
            <a:endParaRPr/>
          </a:p>
        </p:txBody>
      </p:sp>
      <p:sp>
        <p:nvSpPr>
          <p:cNvPr id="907" name="Google Shape;907;p64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language understanding hard?</a:t>
            </a:r>
            <a:endParaRPr/>
          </a:p>
        </p:txBody>
      </p:sp>
      <p:pic>
        <p:nvPicPr>
          <p:cNvPr id="913" name="Google Shape;9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149025"/>
            <a:ext cx="2840775" cy="378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247" y="1499500"/>
            <a:ext cx="4161774" cy="31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30" name="Google Shape;130;p3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 want to focus on more interaction in the live session.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We plan to use the async as a springboard so please view before your live session.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Tasks and Structures</a:t>
            </a:r>
            <a:endParaRPr/>
          </a:p>
        </p:txBody>
      </p:sp>
      <p:sp>
        <p:nvSpPr>
          <p:cNvPr id="920" name="Google Shape;920;p6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think about NLP?</a:t>
            </a:r>
            <a:endParaRPr/>
          </a:p>
        </p:txBody>
      </p:sp>
      <p:sp>
        <p:nvSpPr>
          <p:cNvPr id="926" name="Google Shape;926;p6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NLP can be characterized as:</a:t>
            </a:r>
            <a:endParaRPr/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 set of </a:t>
            </a:r>
            <a:r>
              <a:rPr lang="en" sz="1600">
                <a:solidFill>
                  <a:srgbClr val="FF0000"/>
                </a:solidFill>
              </a:rPr>
              <a:t>tasks</a:t>
            </a:r>
            <a:r>
              <a:rPr lang="en" sz="1600"/>
              <a:t> involving language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Tasks are cast as a particular type of </a:t>
            </a:r>
            <a:r>
              <a:rPr lang="en" sz="1600">
                <a:solidFill>
                  <a:srgbClr val="4A86E8"/>
                </a:solidFill>
              </a:rPr>
              <a:t>problem structure</a:t>
            </a:r>
            <a:endParaRPr sz="1600">
              <a:solidFill>
                <a:srgbClr val="4A86E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</a:rPr>
              <a:t>A </a:t>
            </a:r>
            <a:r>
              <a:rPr lang="en" sz="1600">
                <a:solidFill>
                  <a:srgbClr val="FF9900"/>
                </a:solidFill>
              </a:rPr>
              <a:t>set of data</a:t>
            </a:r>
            <a:r>
              <a:rPr lang="en" sz="1600">
                <a:solidFill>
                  <a:srgbClr val="000000"/>
                </a:solidFill>
              </a:rPr>
              <a:t> that incorporates the linguistic features and relations that characterize the task and problem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 </a:t>
            </a:r>
            <a:r>
              <a:rPr lang="en" sz="1600">
                <a:solidFill>
                  <a:srgbClr val="6AA84F"/>
                </a:solidFill>
              </a:rPr>
              <a:t>model</a:t>
            </a:r>
            <a:r>
              <a:rPr lang="en" sz="1600">
                <a:solidFill>
                  <a:srgbClr val="6AA84F"/>
                </a:solidFill>
              </a:rPr>
              <a:t> architecture</a:t>
            </a:r>
            <a:r>
              <a:rPr lang="en" sz="1600"/>
              <a:t> is selected to learn to make inferences about the task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 parameters of the model are </a:t>
            </a:r>
            <a:r>
              <a:rPr lang="en" sz="1600">
                <a:solidFill>
                  <a:srgbClr val="FF00FF"/>
                </a:solidFill>
              </a:rPr>
              <a:t>trained</a:t>
            </a:r>
            <a:r>
              <a:rPr lang="en" sz="1600"/>
              <a:t> to best fit the </a:t>
            </a:r>
            <a:r>
              <a:rPr lang="en" sz="1600">
                <a:solidFill>
                  <a:srgbClr val="FF9900"/>
                </a:solidFill>
              </a:rPr>
              <a:t>training data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This class will teach you to address common NLP tasks by architecting, coding, and training appropriate model architectures (usually neural networks) using appropriate data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NLP Tasks</a:t>
            </a:r>
            <a:endParaRPr/>
          </a:p>
        </p:txBody>
      </p:sp>
      <p:sp>
        <p:nvSpPr>
          <p:cNvPr id="932" name="Google Shape;932;p6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Question Answering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Machine translation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Summarization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Natural Language Inference (NLI)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Sentiment Analysis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Semantic Role Labeling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Relation Extraction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Goal Directed Dialog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Semantic Parsing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Commonsense Reasoning</a:t>
            </a:r>
            <a:endParaRPr sz="1600"/>
          </a:p>
        </p:txBody>
      </p:sp>
      <p:sp>
        <p:nvSpPr>
          <p:cNvPr id="933" name="Google Shape;933;p68"/>
          <p:cNvSpPr txBox="1"/>
          <p:nvPr>
            <p:ph idx="4294967295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Language Modeling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Entity Recognition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Word Sense Disambiguation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Part of speech tagging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Phrase extraction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Fact extraction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Paraphrase generation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… and more …</a:t>
            </a:r>
            <a:endParaRPr sz="16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Network and Model Architectures</a:t>
            </a:r>
            <a:endParaRPr/>
          </a:p>
        </p:txBody>
      </p:sp>
      <p:sp>
        <p:nvSpPr>
          <p:cNvPr id="939" name="Google Shape;939;p6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NLP uses a wide variety of network architectures to perform tasks: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2000"/>
              <a:buChar char="•"/>
            </a:pPr>
            <a:r>
              <a:rPr lang="en" sz="2000">
                <a:solidFill>
                  <a:srgbClr val="666666"/>
                </a:solidFill>
              </a:rPr>
              <a:t>Multi-layered Perceptron (MLP)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•"/>
            </a:pPr>
            <a:r>
              <a:rPr lang="en" sz="2000">
                <a:solidFill>
                  <a:srgbClr val="666666"/>
                </a:solidFill>
              </a:rPr>
              <a:t>Deep Averaging Network (DAN)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•"/>
            </a:pPr>
            <a:r>
              <a:rPr lang="en" sz="2000">
                <a:solidFill>
                  <a:srgbClr val="666666"/>
                </a:solidFill>
              </a:rPr>
              <a:t>Convolutional Neural Net (CNN)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•"/>
            </a:pPr>
            <a:r>
              <a:rPr lang="en" sz="2000">
                <a:solidFill>
                  <a:srgbClr val="666666"/>
                </a:solidFill>
              </a:rPr>
              <a:t>Recurrent Neural Nets (RNN, GRU, LSTM)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•"/>
            </a:pPr>
            <a:r>
              <a:rPr lang="en" sz="2000">
                <a:solidFill>
                  <a:srgbClr val="666666"/>
                </a:solidFill>
              </a:rPr>
              <a:t>Transformers (Self-attention)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Sequence to Sequence (Encoder Decoder)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Generative Adversarial Network (GAN)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Dual Encoders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….</a:t>
            </a: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Tasks -&gt; problem structures -&gt; Architectures*</a:t>
            </a:r>
            <a:endParaRPr sz="3000"/>
          </a:p>
        </p:txBody>
      </p:sp>
      <p:graphicFrame>
        <p:nvGraphicFramePr>
          <p:cNvPr id="945" name="Google Shape;945;p70"/>
          <p:cNvGraphicFramePr/>
          <p:nvPr/>
        </p:nvGraphicFramePr>
        <p:xfrm>
          <a:off x="39215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{EAB42D63-73F1-416B-B367-7BE78990E4EE}</a:tableStyleId>
              </a:tblPr>
              <a:tblGrid>
                <a:gridCol w="2813375"/>
                <a:gridCol w="2849175"/>
                <a:gridCol w="2813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Task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Standard Problem Structure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Architectures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Question Answering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Span Detection, Answer Retrieval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Transformers, Sequence labeling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Machine translation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 to sequence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Transformers, </a:t>
                      </a:r>
                      <a:r>
                        <a:rPr lang="en"/>
                        <a:t>Encoder - decoder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Abstractive Summarization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 to sequence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Transformers, </a:t>
                      </a:r>
                      <a:r>
                        <a:rPr lang="en"/>
                        <a:t>Encoder - decoder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Natural Language Inference (NLI)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Text Pair Classification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Various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Sentiment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Transformers, </a:t>
                      </a:r>
                      <a:r>
                        <a:rPr lang="en"/>
                        <a:t>CNN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Semantic Role Labeling (SRL)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 Labeling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Transformers, LSTM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Relation Extraction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various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Goal Directed Dialog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 to sequence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Encoder - decoder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6" name="Google Shape;946;p70"/>
          <p:cNvSpPr txBox="1"/>
          <p:nvPr/>
        </p:nvSpPr>
        <p:spPr>
          <a:xfrm>
            <a:off x="497425" y="4785350"/>
            <a:ext cx="698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*No claim of completeness is made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Canonical Approach</a:t>
            </a:r>
            <a:endParaRPr/>
          </a:p>
        </p:txBody>
      </p:sp>
      <p:sp>
        <p:nvSpPr>
          <p:cNvPr id="952" name="Google Shape;952;p71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Understand problem structure and define exact task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Acquire (or create) data </a:t>
            </a:r>
            <a:endParaRPr sz="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Decide on the model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Identify proper text representation</a:t>
            </a:r>
            <a:endParaRPr sz="15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sz="1200"/>
              <a:t>Words as strings or “one hot vectors” or dense low dimensional vectors</a:t>
            </a:r>
            <a:endParaRPr sz="12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Think about how to best deal with sequential nature of text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Define architecture and layers etc.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Ensure model output models the task (usually some probability distribution) </a:t>
            </a:r>
            <a:br>
              <a:rPr lang="en" sz="100"/>
            </a:br>
            <a:endParaRPr sz="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Crank the ML machine...</a:t>
            </a:r>
            <a:endParaRPr sz="1800"/>
          </a:p>
        </p:txBody>
      </p:sp>
      <p:grpSp>
        <p:nvGrpSpPr>
          <p:cNvPr id="953" name="Google Shape;953;p71"/>
          <p:cNvGrpSpPr/>
          <p:nvPr/>
        </p:nvGrpSpPr>
        <p:grpSpPr>
          <a:xfrm>
            <a:off x="6425450" y="1027575"/>
            <a:ext cx="2658000" cy="3739632"/>
            <a:chOff x="6425450" y="1027575"/>
            <a:chExt cx="2658000" cy="3739632"/>
          </a:xfrm>
        </p:grpSpPr>
        <p:sp>
          <p:nvSpPr>
            <p:cNvPr id="954" name="Google Shape;954;p71"/>
            <p:cNvSpPr/>
            <p:nvPr/>
          </p:nvSpPr>
          <p:spPr>
            <a:xfrm>
              <a:off x="7759973" y="2154075"/>
              <a:ext cx="99600" cy="139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5" name="Google Shape;955;p71"/>
            <p:cNvGrpSpPr/>
            <p:nvPr/>
          </p:nvGrpSpPr>
          <p:grpSpPr>
            <a:xfrm>
              <a:off x="6425450" y="1027575"/>
              <a:ext cx="2658000" cy="3739632"/>
              <a:chOff x="6425450" y="1027575"/>
              <a:chExt cx="2658000" cy="3739632"/>
            </a:xfrm>
          </p:grpSpPr>
          <p:sp>
            <p:nvSpPr>
              <p:cNvPr id="956" name="Google Shape;956;p71"/>
              <p:cNvSpPr/>
              <p:nvPr/>
            </p:nvSpPr>
            <p:spPr>
              <a:xfrm>
                <a:off x="8314647" y="2093375"/>
                <a:ext cx="99600" cy="201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57" name="Google Shape;957;p71"/>
              <p:cNvGrpSpPr/>
              <p:nvPr/>
            </p:nvGrpSpPr>
            <p:grpSpPr>
              <a:xfrm>
                <a:off x="6425450" y="1027575"/>
                <a:ext cx="2658000" cy="3739632"/>
                <a:chOff x="6425450" y="1027575"/>
                <a:chExt cx="2658000" cy="3739632"/>
              </a:xfrm>
            </p:grpSpPr>
            <p:sp>
              <p:nvSpPr>
                <p:cNvPr id="958" name="Google Shape;958;p71"/>
                <p:cNvSpPr/>
                <p:nvPr/>
              </p:nvSpPr>
              <p:spPr>
                <a:xfrm>
                  <a:off x="7067022" y="1758775"/>
                  <a:ext cx="99600" cy="5373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59" name="Google Shape;959;p71"/>
                <p:cNvGrpSpPr/>
                <p:nvPr/>
              </p:nvGrpSpPr>
              <p:grpSpPr>
                <a:xfrm>
                  <a:off x="6425450" y="1027575"/>
                  <a:ext cx="2658000" cy="3739632"/>
                  <a:chOff x="6917500" y="1041225"/>
                  <a:chExt cx="2658000" cy="3739632"/>
                </a:xfrm>
              </p:grpSpPr>
              <p:sp>
                <p:nvSpPr>
                  <p:cNvPr id="960" name="Google Shape;960;p71"/>
                  <p:cNvSpPr txBox="1"/>
                  <p:nvPr/>
                </p:nvSpPr>
                <p:spPr>
                  <a:xfrm>
                    <a:off x="6917500" y="2212400"/>
                    <a:ext cx="2658000" cy="201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100">
                        <a:latin typeface="Open Sans"/>
                        <a:ea typeface="Open Sans"/>
                        <a:cs typeface="Open Sans"/>
                        <a:sym typeface="Open Sans"/>
                      </a:rPr>
                      <a:t>positive    neutral  negative</a:t>
                    </a:r>
                    <a:endParaRPr sz="1100"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grpSp>
                <p:nvGrpSpPr>
                  <p:cNvPr id="961" name="Google Shape;961;p71"/>
                  <p:cNvGrpSpPr/>
                  <p:nvPr/>
                </p:nvGrpSpPr>
                <p:grpSpPr>
                  <a:xfrm>
                    <a:off x="6917500" y="1041225"/>
                    <a:ext cx="2547006" cy="3739632"/>
                    <a:chOff x="6088850" y="643950"/>
                    <a:chExt cx="2547006" cy="3739632"/>
                  </a:xfrm>
                </p:grpSpPr>
                <p:sp>
                  <p:nvSpPr>
                    <p:cNvPr id="962" name="Google Shape;962;p71"/>
                    <p:cNvSpPr txBox="1"/>
                    <p:nvPr/>
                  </p:nvSpPr>
                  <p:spPr>
                    <a:xfrm>
                      <a:off x="6088856" y="4025382"/>
                      <a:ext cx="2547000" cy="358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“I really enjoyed this movie!”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963" name="Google Shape;963;p71"/>
                    <p:cNvSpPr/>
                    <p:nvPr/>
                  </p:nvSpPr>
                  <p:spPr>
                    <a:xfrm>
                      <a:off x="6489750" y="2632350"/>
                      <a:ext cx="1751100" cy="97500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Model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(usually some NN architecture)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964" name="Google Shape;964;p71"/>
                    <p:cNvSpPr/>
                    <p:nvPr/>
                  </p:nvSpPr>
                  <p:spPr>
                    <a:xfrm rot="-5400000">
                      <a:off x="7171650" y="2239850"/>
                      <a:ext cx="387300" cy="198900"/>
                    </a:xfrm>
                    <a:prstGeom prst="rightArrow">
                      <a:avLst>
                        <a:gd fmla="val 50000" name="adj1"/>
                        <a:gd fmla="val 50000" name="adj2"/>
                      </a:avLst>
                    </a:prstGeom>
                    <a:solidFill>
                      <a:srgbClr val="000000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5" name="Google Shape;965;p71"/>
                    <p:cNvSpPr txBox="1"/>
                    <p:nvPr/>
                  </p:nvSpPr>
                  <p:spPr>
                    <a:xfrm>
                      <a:off x="6088850" y="643950"/>
                      <a:ext cx="2547000" cy="537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Probability distribution of predictions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966" name="Google Shape;966;p71"/>
                    <p:cNvSpPr/>
                    <p:nvPr/>
                  </p:nvSpPr>
                  <p:spPr>
                    <a:xfrm>
                      <a:off x="6377147" y="1193625"/>
                      <a:ext cx="1950000" cy="905400"/>
                    </a:xfrm>
                    <a:prstGeom prst="rect">
                      <a:avLst/>
                    </a:pr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67" name="Google Shape;967;p71"/>
                    <p:cNvSpPr/>
                    <p:nvPr/>
                  </p:nvSpPr>
                  <p:spPr>
                    <a:xfrm rot="-5400000">
                      <a:off x="7171650" y="3768575"/>
                      <a:ext cx="387300" cy="198900"/>
                    </a:xfrm>
                    <a:prstGeom prst="rightArrow">
                      <a:avLst>
                        <a:gd fmla="val 50000" name="adj1"/>
                        <a:gd fmla="val 50000" name="adj2"/>
                      </a:avLst>
                    </a:prstGeom>
                    <a:solidFill>
                      <a:srgbClr val="000000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7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Brainstorming: Entropy Estimate</a:t>
            </a:r>
            <a:endParaRPr/>
          </a:p>
        </p:txBody>
      </p:sp>
      <p:sp>
        <p:nvSpPr>
          <p:cNvPr id="973" name="Google Shape;973;p7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/>
              <a:t>Next-Word Prediction:</a:t>
            </a:r>
            <a:endParaRPr sz="1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177800" lvl="0" marL="266700" rtl="0" algn="l">
              <a:spcBef>
                <a:spcPts val="50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Training data</a:t>
            </a:r>
            <a:r>
              <a:rPr lang="en" sz="2000"/>
              <a:t>: </a:t>
            </a:r>
            <a:endParaRPr sz="20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 sz="1700"/>
              <a:t>“This class is great when we talk about modern NN architectures”</a:t>
            </a:r>
            <a:endParaRPr i="1"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-177800" lvl="0" marL="266700" rtl="0" algn="l">
              <a:spcBef>
                <a:spcPts val="50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Prediction Task: </a:t>
            </a:r>
            <a:endParaRPr sz="20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 sz="1700"/>
              <a:t>“This class is </a:t>
            </a:r>
            <a:r>
              <a:rPr i="1" lang="en" sz="1700">
                <a:solidFill>
                  <a:srgbClr val="FF0000"/>
                </a:solidFill>
              </a:rPr>
              <a:t>[token]</a:t>
            </a:r>
            <a:r>
              <a:rPr i="1" lang="en" sz="1700"/>
              <a:t>”</a:t>
            </a:r>
            <a:endParaRPr i="1" sz="1700"/>
          </a:p>
          <a:p>
            <a:pPr indent="-177800" lvl="0" marL="2667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Token Options:</a:t>
            </a:r>
            <a:endParaRPr sz="20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700"/>
              <a:t>great, boring, difficult, easy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Best guess for p? Entropy?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Brainstorming: Entropy Estimate</a:t>
            </a:r>
            <a:endParaRPr/>
          </a:p>
        </p:txBody>
      </p:sp>
      <p:sp>
        <p:nvSpPr>
          <p:cNvPr id="979" name="Google Shape;979;p7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/>
              <a:t>Next-Word Prediction:</a:t>
            </a:r>
            <a:endParaRPr sz="1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177800" lvl="0" marL="266700" rtl="0" algn="l">
              <a:spcBef>
                <a:spcPts val="50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Training data: </a:t>
            </a:r>
            <a:endParaRPr sz="20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 sz="1700"/>
              <a:t>“This class is great when we talk about modern NN architectures”</a:t>
            </a:r>
            <a:endParaRPr i="1" sz="17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 sz="1700"/>
              <a:t>“This class is difficult when we talk about complex NN architectures”</a:t>
            </a:r>
            <a:endParaRPr i="1"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-177800" lvl="0" marL="266700" rtl="0" algn="l">
              <a:spcBef>
                <a:spcPts val="50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Prediction Task: </a:t>
            </a:r>
            <a:endParaRPr sz="20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 sz="1700"/>
              <a:t>“This class is </a:t>
            </a:r>
            <a:r>
              <a:rPr i="1" lang="en" sz="1700">
                <a:solidFill>
                  <a:srgbClr val="FF0000"/>
                </a:solidFill>
              </a:rPr>
              <a:t>[token]</a:t>
            </a:r>
            <a:r>
              <a:rPr i="1" lang="en" sz="1700"/>
              <a:t>”</a:t>
            </a:r>
            <a:endParaRPr i="1" sz="1700"/>
          </a:p>
          <a:p>
            <a:pPr indent="-177800" lvl="0" marL="2667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Token Options:</a:t>
            </a:r>
            <a:endParaRPr sz="20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700"/>
              <a:t>great, boring, difficult, easy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Best guess for p? Entropy?</a:t>
            </a:r>
            <a:endParaRPr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Brainstorming: Entropy Estimate</a:t>
            </a:r>
            <a:endParaRPr/>
          </a:p>
        </p:txBody>
      </p:sp>
      <p:sp>
        <p:nvSpPr>
          <p:cNvPr id="985" name="Google Shape;985;p7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 u="sng"/>
              <a:t>Next-Word Prediction:</a:t>
            </a:r>
            <a:endParaRPr sz="1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177800" lvl="0" marL="266700" rtl="0" algn="l">
              <a:spcBef>
                <a:spcPts val="50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Training data: </a:t>
            </a:r>
            <a:endParaRPr sz="20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 sz="1700"/>
              <a:t>“This class is great when we talk about modern NN architectures”</a:t>
            </a:r>
            <a:endParaRPr i="1" sz="17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 sz="1700"/>
              <a:t>“This class is difficult when we talk about complex NN architectures”</a:t>
            </a:r>
            <a:endParaRPr i="1" sz="17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 sz="1700"/>
              <a:t>“This class is difficult when we talk about complex NLP questions”</a:t>
            </a:r>
            <a:endParaRPr i="1" sz="1700"/>
          </a:p>
          <a:p>
            <a:pPr indent="-177800" lvl="0" marL="2667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Prediction Task: </a:t>
            </a:r>
            <a:endParaRPr sz="20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i="1" lang="en" sz="1700"/>
              <a:t>“This class is </a:t>
            </a:r>
            <a:r>
              <a:rPr i="1" lang="en" sz="1700">
                <a:solidFill>
                  <a:srgbClr val="FF0000"/>
                </a:solidFill>
              </a:rPr>
              <a:t>[token]</a:t>
            </a:r>
            <a:r>
              <a:rPr i="1" lang="en" sz="1700"/>
              <a:t>”</a:t>
            </a:r>
            <a:endParaRPr i="1" sz="1700"/>
          </a:p>
          <a:p>
            <a:pPr indent="-177800" lvl="0" marL="2667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Token Options:</a:t>
            </a:r>
            <a:endParaRPr sz="2000"/>
          </a:p>
          <a:p>
            <a:pPr indent="-190500" lvl="1" marL="5588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700"/>
              <a:t>great, boring, difficult, easy 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Best guess for p? Entropy?</a:t>
            </a:r>
            <a:endParaRPr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for NLP Tasks (and data)</a:t>
            </a:r>
            <a:endParaRPr/>
          </a:p>
        </p:txBody>
      </p:sp>
      <p:sp>
        <p:nvSpPr>
          <p:cNvPr id="991" name="Google Shape;991;p7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NLP Decathlon</a:t>
            </a:r>
            <a:r>
              <a:rPr lang="en"/>
              <a:t> - ten standard tasks described and recast as Q &amp; A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Glue</a:t>
            </a:r>
            <a:r>
              <a:rPr lang="en"/>
              <a:t> - a set of standard tasks with a common scoring framework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Super Glue</a:t>
            </a:r>
            <a:r>
              <a:rPr lang="en"/>
              <a:t> - additional tasks that are “harder”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NLP Progress</a:t>
            </a:r>
            <a:r>
              <a:rPr lang="en"/>
              <a:t> - list of NLP tasks and state of the art (SOTA) metrics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type="ctrTitle"/>
          </p:nvPr>
        </p:nvSpPr>
        <p:spPr>
          <a:xfrm>
            <a:off x="685800" y="1371600"/>
            <a:ext cx="7772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266 Natural Language Processing</a:t>
            </a:r>
            <a:endParaRPr/>
          </a:p>
        </p:txBody>
      </p:sp>
      <p:sp>
        <p:nvSpPr>
          <p:cNvPr id="136" name="Google Shape;136;p31"/>
          <p:cNvSpPr txBox="1"/>
          <p:nvPr>
            <p:ph idx="1" type="subTitle"/>
          </p:nvPr>
        </p:nvSpPr>
        <p:spPr>
          <a:xfrm>
            <a:off x="685800" y="21717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/>
              <a:t>Week 1: Introduction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 Walkthrough</a:t>
            </a:r>
            <a:endParaRPr/>
          </a:p>
        </p:txBody>
      </p:sp>
      <p:sp>
        <p:nvSpPr>
          <p:cNvPr id="997" name="Google Shape;997;p7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Notebooks</a:t>
            </a:r>
            <a:endParaRPr/>
          </a:p>
        </p:txBody>
      </p:sp>
      <p:sp>
        <p:nvSpPr>
          <p:cNvPr id="1003" name="Google Shape;1003;p7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Preliminary Notebooks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Gradient Descent 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Linear Algebra 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5"/>
              </a:rPr>
              <a:t>Probability Review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Simple NN Notebook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6"/>
              </a:rPr>
              <a:t>Neural Net 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u="sng">
                <a:solidFill>
                  <a:schemeClr val="hlink"/>
                </a:solidFill>
                <a:hlinkClick r:id="rId7"/>
              </a:rPr>
              <a:t>Word Embeddings and Analogies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Peeks/Recent Advances/Challenges</a:t>
            </a:r>
            <a:endParaRPr/>
          </a:p>
        </p:txBody>
      </p:sp>
      <p:sp>
        <p:nvSpPr>
          <p:cNvPr id="1009" name="Google Shape;1009;p78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Peeks</a:t>
            </a:r>
            <a:endParaRPr/>
          </a:p>
        </p:txBody>
      </p:sp>
      <p:sp>
        <p:nvSpPr>
          <p:cNvPr id="1015" name="Google Shape;1015;p7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AI’s Language Problem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0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  <p:sp>
        <p:nvSpPr>
          <p:cNvPr id="1021" name="Google Shape;1021;p80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Classification: Loss Function Context</a:t>
            </a:r>
            <a:endParaRPr/>
          </a:p>
        </p:txBody>
      </p:sp>
      <p:sp>
        <p:nvSpPr>
          <p:cNvPr id="1027" name="Google Shape;1027;p8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</a:t>
            </a:r>
            <a:r>
              <a:rPr lang="en" sz="2000" u="sng"/>
              <a:t>model output</a:t>
            </a:r>
            <a:r>
              <a:rPr lang="en" sz="2000"/>
              <a:t> is a </a:t>
            </a:r>
            <a:r>
              <a:rPr b="1" lang="en" sz="2000"/>
              <a:t>probability distribution q(Θ)</a:t>
            </a:r>
            <a:r>
              <a:rPr lang="en" sz="2000"/>
              <a:t> over a set of labels. (Θ represents all trainable parameters in your network model)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There is a correct label or a </a:t>
            </a:r>
            <a:r>
              <a:rPr lang="en" sz="2000" u="sng"/>
              <a:t>true probability distribution</a:t>
            </a:r>
            <a:r>
              <a:rPr lang="en" sz="2000"/>
              <a:t> </a:t>
            </a:r>
            <a:r>
              <a:rPr b="1" lang="en" sz="2000"/>
              <a:t>p</a:t>
            </a:r>
            <a:br>
              <a:rPr b="1" lang="en" sz="2000"/>
            </a:br>
            <a:endParaRPr sz="2000">
              <a:solidFill>
                <a:srgbClr val="0000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i="1" lang="en" sz="2000">
                <a:solidFill>
                  <a:srgbClr val="0000FF"/>
                </a:solidFill>
              </a:rPr>
              <a:t>How do I teach my model to make predictions as close to the true values as possible?</a:t>
            </a:r>
            <a:br>
              <a:rPr i="1" lang="en" sz="2000"/>
            </a:br>
            <a:endParaRPr i="1"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000"/>
              <a:t>The Loss Function:</a:t>
            </a:r>
            <a:r>
              <a:rPr lang="en" sz="2000"/>
              <a:t> function that allows me to modify network parameters in order to minimize the difference between predicted and true during learning, </a:t>
            </a:r>
            <a:br>
              <a:rPr lang="en" sz="2000"/>
            </a:br>
            <a:endParaRPr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Log-Likelihood of Training Data</a:t>
            </a:r>
            <a:endParaRPr/>
          </a:p>
        </p:txBody>
      </p:sp>
      <p:sp>
        <p:nvSpPr>
          <p:cNvPr id="1033" name="Google Shape;1033;p8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Simple example: imagine a </a:t>
            </a:r>
            <a:r>
              <a:rPr b="1" lang="en"/>
              <a:t>classification problem</a:t>
            </a:r>
            <a:r>
              <a:rPr lang="en"/>
              <a:t> with </a:t>
            </a:r>
            <a:r>
              <a:rPr b="1" lang="en"/>
              <a:t>n classes...</a:t>
            </a:r>
            <a:endParaRPr b="1"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model </a:t>
            </a:r>
            <a:r>
              <a:rPr lang="en" u="sng"/>
              <a:t>believes</a:t>
            </a:r>
            <a:r>
              <a:rPr lang="en"/>
              <a:t> the probability of each </a:t>
            </a:r>
            <a:r>
              <a:rPr b="1" lang="en"/>
              <a:t>class I </a:t>
            </a:r>
            <a:r>
              <a:rPr lang="en"/>
              <a:t>is </a:t>
            </a:r>
            <a:r>
              <a:rPr b="1" lang="en"/>
              <a:t>q</a:t>
            </a:r>
            <a:r>
              <a:rPr b="1" baseline="-25000" lang="en"/>
              <a:t>i</a:t>
            </a:r>
            <a:br>
              <a:rPr b="1" baseline="-25000" lang="en"/>
            </a:br>
            <a:endParaRPr b="1" baseline="-25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now do one ‘draw’, and it is class J. What ‘likelihood’ </a:t>
            </a:r>
            <a:r>
              <a:rPr b="1" lang="en"/>
              <a:t>L</a:t>
            </a:r>
            <a:r>
              <a:rPr lang="en"/>
              <a:t> would the model ascribe for that to happen?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8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Log-Likelihood of Training Data</a:t>
            </a:r>
            <a:endParaRPr/>
          </a:p>
        </p:txBody>
      </p:sp>
      <p:sp>
        <p:nvSpPr>
          <p:cNvPr id="1039" name="Google Shape;1039;p8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Simple example: imagine a </a:t>
            </a:r>
            <a:r>
              <a:rPr b="1" lang="en"/>
              <a:t>classification problem</a:t>
            </a:r>
            <a:r>
              <a:rPr lang="en"/>
              <a:t> with </a:t>
            </a:r>
            <a:r>
              <a:rPr b="1" lang="en"/>
              <a:t>n classes...</a:t>
            </a:r>
            <a:endParaRPr/>
          </a:p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model </a:t>
            </a:r>
            <a:r>
              <a:rPr lang="en" sz="1900" u="sng"/>
              <a:t>believes</a:t>
            </a:r>
            <a:r>
              <a:rPr lang="en" sz="1900"/>
              <a:t> the probability of each </a:t>
            </a:r>
            <a:r>
              <a:rPr b="1" lang="en" sz="1900"/>
              <a:t>class I </a:t>
            </a:r>
            <a:r>
              <a:rPr lang="en" sz="1900"/>
              <a:t>is </a:t>
            </a:r>
            <a:r>
              <a:rPr b="1" lang="en" sz="1900"/>
              <a:t>q</a:t>
            </a:r>
            <a:r>
              <a:rPr b="1" baseline="-25000" lang="en" sz="1900"/>
              <a:t>i</a:t>
            </a:r>
            <a:br>
              <a:rPr b="1" baseline="-25000" lang="en" sz="1900"/>
            </a:br>
            <a:endParaRPr b="1" baseline="-2500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You now do one ‘draw’, and it is class J. What ‘likelihood’ </a:t>
            </a:r>
            <a:r>
              <a:rPr b="1" lang="en" sz="1900"/>
              <a:t>L</a:t>
            </a:r>
            <a:r>
              <a:rPr lang="en" sz="1900"/>
              <a:t> would the model ascribe for that to happen? </a:t>
            </a:r>
            <a:br>
              <a:rPr lang="en" sz="1900"/>
            </a:br>
            <a:r>
              <a:rPr lang="en" sz="1900"/>
              <a:t>                          </a:t>
            </a:r>
            <a:r>
              <a:rPr b="1" lang="en" sz="1900"/>
              <a:t>L = q</a:t>
            </a:r>
            <a:r>
              <a:rPr b="1" baseline="-25000" lang="en" sz="1900"/>
              <a:t>j</a:t>
            </a:r>
            <a:br>
              <a:rPr b="1" baseline="-25000" lang="en" sz="1900"/>
            </a:br>
            <a:endParaRPr b="1" baseline="-25000" sz="19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900"/>
              <a:t>You now do multiple (independent, with replacement) ‘draws’, and, say, it is &lt;J,J,K,J,I&gt;. What ‘likelihood’ would you ascribe for that to happen? </a:t>
            </a:r>
            <a:br>
              <a:rPr lang="en" sz="1900"/>
            </a:br>
            <a:r>
              <a:rPr lang="en" sz="1900"/>
              <a:t>                           </a:t>
            </a:r>
            <a:br>
              <a:rPr b="1" baseline="-25000" lang="en" sz="1900"/>
            </a:br>
            <a:br>
              <a:rPr b="1" baseline="-25000" lang="en" sz="1900"/>
            </a:br>
            <a:br>
              <a:rPr b="1" baseline="-25000" lang="en"/>
            </a:br>
            <a:br>
              <a:rPr b="1" baseline="-25000" lang="en"/>
            </a:br>
            <a:endParaRPr b="1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Log-Likelihood of Training Data</a:t>
            </a:r>
            <a:endParaRPr/>
          </a:p>
        </p:txBody>
      </p:sp>
      <p:sp>
        <p:nvSpPr>
          <p:cNvPr id="1045" name="Google Shape;1045;p8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Simple example: imagine a </a:t>
            </a:r>
            <a:r>
              <a:rPr b="1" lang="en" sz="2000"/>
              <a:t>classification problem</a:t>
            </a:r>
            <a:r>
              <a:rPr lang="en" sz="2000"/>
              <a:t> with </a:t>
            </a:r>
            <a:r>
              <a:rPr b="1" lang="en" sz="2000"/>
              <a:t>n classes...</a:t>
            </a:r>
            <a:endParaRPr sz="2000"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model </a:t>
            </a:r>
            <a:r>
              <a:rPr lang="en" sz="2000" u="sng"/>
              <a:t>believes</a:t>
            </a:r>
            <a:r>
              <a:rPr lang="en" sz="2000"/>
              <a:t> the probability of each </a:t>
            </a:r>
            <a:r>
              <a:rPr b="1" lang="en" sz="2000"/>
              <a:t>class I </a:t>
            </a:r>
            <a:r>
              <a:rPr lang="en" sz="2000"/>
              <a:t>is </a:t>
            </a:r>
            <a:r>
              <a:rPr b="1" lang="en" sz="2000"/>
              <a:t>q</a:t>
            </a:r>
            <a:r>
              <a:rPr b="1" baseline="-25000" lang="en" sz="2000"/>
              <a:t>i</a:t>
            </a:r>
            <a:br>
              <a:rPr b="1" baseline="-25000" lang="en" sz="2000"/>
            </a:br>
            <a:endParaRPr b="1" baseline="-2500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now do one ‘draw’, and it is class J. What ‘likelihood’ would you ascribe for that to happen? </a:t>
            </a:r>
            <a:br>
              <a:rPr lang="en" sz="2000"/>
            </a:br>
            <a:r>
              <a:rPr lang="en" sz="2000"/>
              <a:t>                                           </a:t>
            </a:r>
            <a:r>
              <a:rPr b="1" lang="en" sz="2000"/>
              <a:t>L = q</a:t>
            </a:r>
            <a:r>
              <a:rPr b="1" baseline="-25000" lang="en" sz="2000"/>
              <a:t>j</a:t>
            </a:r>
            <a:br>
              <a:rPr b="1" baseline="-25000" lang="en" sz="2000"/>
            </a:br>
            <a:endParaRPr b="1" baseline="-2500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now do multiple (independent, with replacement) ‘draws’, and, say, it is &lt;J,J,K,J,I&gt;. What ‘likelihood’ would you ascribe for that to happen? </a:t>
            </a:r>
            <a:br>
              <a:rPr lang="en" sz="2000"/>
            </a:br>
            <a:r>
              <a:rPr lang="en" sz="2000"/>
              <a:t>                             </a:t>
            </a:r>
            <a:r>
              <a:rPr b="1" lang="en" sz="2000"/>
              <a:t>L = q</a:t>
            </a:r>
            <a:r>
              <a:rPr b="1" baseline="-25000" lang="en" sz="2000"/>
              <a:t>j </a:t>
            </a:r>
            <a:r>
              <a:rPr b="1" lang="en" sz="2000"/>
              <a:t>q</a:t>
            </a:r>
            <a:r>
              <a:rPr b="1" baseline="-25000" lang="en" sz="2000"/>
              <a:t>j </a:t>
            </a:r>
            <a:r>
              <a:rPr b="1" lang="en" sz="2000"/>
              <a:t>q</a:t>
            </a:r>
            <a:r>
              <a:rPr b="1" baseline="-25000" lang="en" sz="2000"/>
              <a:t>k </a:t>
            </a:r>
            <a:r>
              <a:rPr b="1" lang="en" sz="2000"/>
              <a:t>q</a:t>
            </a:r>
            <a:r>
              <a:rPr b="1" baseline="-25000" lang="en" sz="2000"/>
              <a:t>j </a:t>
            </a:r>
            <a:r>
              <a:rPr b="1" lang="en" sz="2000"/>
              <a:t>q</a:t>
            </a:r>
            <a:r>
              <a:rPr b="1" baseline="-25000" lang="en" sz="2000"/>
              <a:t>i </a:t>
            </a:r>
            <a:r>
              <a:rPr b="1" lang="en" sz="2000"/>
              <a:t>= q</a:t>
            </a:r>
            <a:r>
              <a:rPr b="1" baseline="-25000" lang="en" sz="2000"/>
              <a:t>j</a:t>
            </a:r>
            <a:r>
              <a:rPr b="1" baseline="30000" lang="en" sz="2000">
                <a:solidFill>
                  <a:srgbClr val="FF0000"/>
                </a:solidFill>
              </a:rPr>
              <a:t>3</a:t>
            </a:r>
            <a:r>
              <a:rPr b="1" baseline="-25000" lang="en" sz="2000">
                <a:solidFill>
                  <a:srgbClr val="FF0000"/>
                </a:solidFill>
              </a:rPr>
              <a:t> </a:t>
            </a:r>
            <a:r>
              <a:rPr b="1" lang="en" sz="2000"/>
              <a:t>q</a:t>
            </a:r>
            <a:r>
              <a:rPr b="1" baseline="-25000" lang="en" sz="2000"/>
              <a:t>k</a:t>
            </a:r>
            <a:r>
              <a:rPr b="1" baseline="30000" lang="en" sz="2000">
                <a:solidFill>
                  <a:srgbClr val="FF0000"/>
                </a:solidFill>
              </a:rPr>
              <a:t>1</a:t>
            </a:r>
            <a:r>
              <a:rPr b="1" baseline="30000" lang="en" sz="2000"/>
              <a:t> </a:t>
            </a:r>
            <a:r>
              <a:rPr b="1" lang="en" sz="2000"/>
              <a:t>q</a:t>
            </a:r>
            <a:r>
              <a:rPr b="1" baseline="-25000" lang="en" sz="2000"/>
              <a:t>i</a:t>
            </a:r>
            <a:r>
              <a:rPr b="1" baseline="30000" lang="en" sz="2000">
                <a:solidFill>
                  <a:srgbClr val="FF0000"/>
                </a:solidFill>
              </a:rPr>
              <a:t>1</a:t>
            </a:r>
            <a:br>
              <a:rPr b="1" baseline="-25000" lang="en" sz="2000"/>
            </a:br>
            <a:br>
              <a:rPr b="1" baseline="-25000" lang="en" sz="2000"/>
            </a:br>
            <a:br>
              <a:rPr b="1" baseline="-25000" lang="en" sz="2000"/>
            </a:br>
            <a:br>
              <a:rPr b="1" baseline="-25000" lang="en" sz="2000"/>
            </a:br>
            <a:br>
              <a:rPr b="1" baseline="-25000" lang="en" sz="2000"/>
            </a:br>
            <a:endParaRPr b="1" sz="20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46" name="Google Shape;1046;p84"/>
          <p:cNvSpPr txBox="1"/>
          <p:nvPr/>
        </p:nvSpPr>
        <p:spPr>
          <a:xfrm>
            <a:off x="6676325" y="4356900"/>
            <a:ext cx="21561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What are these numbers when you do many draws?</a:t>
            </a:r>
            <a:endParaRPr sz="11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7" name="Google Shape;1047;p84"/>
          <p:cNvCxnSpPr>
            <a:stCxn id="1046" idx="1"/>
          </p:cNvCxnSpPr>
          <p:nvPr/>
        </p:nvCxnSpPr>
        <p:spPr>
          <a:xfrm rot="10800000">
            <a:off x="5245625" y="4463400"/>
            <a:ext cx="1430700" cy="1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p84"/>
          <p:cNvCxnSpPr>
            <a:stCxn id="1046" idx="1"/>
          </p:cNvCxnSpPr>
          <p:nvPr/>
        </p:nvCxnSpPr>
        <p:spPr>
          <a:xfrm rot="10800000">
            <a:off x="5599925" y="4402200"/>
            <a:ext cx="1076400" cy="2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9" name="Google Shape;1049;p84"/>
          <p:cNvCxnSpPr>
            <a:stCxn id="1046" idx="1"/>
          </p:cNvCxnSpPr>
          <p:nvPr/>
        </p:nvCxnSpPr>
        <p:spPr>
          <a:xfrm rot="10800000">
            <a:off x="5893025" y="4415700"/>
            <a:ext cx="783300" cy="2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Log-Likelihood of Training Data</a:t>
            </a:r>
            <a:endParaRPr/>
          </a:p>
        </p:txBody>
      </p:sp>
      <p:sp>
        <p:nvSpPr>
          <p:cNvPr id="1055" name="Google Shape;1055;p8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/>
              <a:t>More general:</a:t>
            </a:r>
            <a:endParaRPr b="1"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/>
              <a:t>If you now take many (</a:t>
            </a:r>
            <a:r>
              <a:rPr b="1" lang="en" sz="2200"/>
              <a:t>N</a:t>
            </a:r>
            <a:r>
              <a:rPr lang="en" sz="2200"/>
              <a:t>) independent draws, and the </a:t>
            </a:r>
            <a:r>
              <a:rPr lang="en" sz="2200" u="sng"/>
              <a:t>true probability distribution (of the training data) </a:t>
            </a:r>
            <a:r>
              <a:rPr lang="en" sz="2200"/>
              <a:t>is </a:t>
            </a:r>
            <a:r>
              <a:rPr b="1" lang="en" sz="2200"/>
              <a:t>p</a:t>
            </a:r>
            <a:r>
              <a:rPr b="1" baseline="-25000" lang="en" sz="2200"/>
              <a:t>i</a:t>
            </a:r>
            <a:r>
              <a:rPr b="1" lang="en" sz="2200"/>
              <a:t> </a:t>
            </a:r>
            <a:r>
              <a:rPr lang="en" sz="2200"/>
              <a:t>while your </a:t>
            </a:r>
            <a:r>
              <a:rPr lang="en" sz="2200" u="sng"/>
              <a:t>modeled distribution</a:t>
            </a:r>
            <a:r>
              <a:rPr lang="en" sz="2200"/>
              <a:t> is </a:t>
            </a:r>
            <a:r>
              <a:rPr b="1" lang="en" sz="2200"/>
              <a:t>q</a:t>
            </a:r>
            <a:r>
              <a:rPr b="1" baseline="-25000" lang="en" sz="2200"/>
              <a:t>i</a:t>
            </a:r>
            <a:r>
              <a:rPr baseline="-25000" lang="en" sz="2200"/>
              <a:t> </a:t>
            </a:r>
            <a:r>
              <a:rPr lang="en" sz="2200"/>
              <a:t>, what is likelihood you would give to the statistically actually most likely event?  </a:t>
            </a:r>
            <a:endParaRPr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/>
              <a:t>                                   </a:t>
            </a:r>
            <a:r>
              <a:rPr b="1" lang="en" sz="2200"/>
              <a:t>L(Θ) = 𝚷</a:t>
            </a:r>
            <a:r>
              <a:rPr b="1" baseline="-25000" lang="en" sz="2200"/>
              <a:t>s</a:t>
            </a:r>
            <a:r>
              <a:rPr b="1" lang="en" sz="2200"/>
              <a:t> q(Θ)</a:t>
            </a:r>
            <a:r>
              <a:rPr b="1" baseline="-25000" lang="en" sz="2200"/>
              <a:t>s</a:t>
            </a:r>
            <a:r>
              <a:rPr b="1" baseline="30000" lang="en" sz="2200"/>
              <a:t>N p_s</a:t>
            </a:r>
            <a:r>
              <a:rPr b="1" baseline="-25000" lang="en" sz="2200"/>
              <a:t> </a:t>
            </a:r>
            <a:endParaRPr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br>
              <a:rPr b="1" baseline="-25000" lang="en"/>
            </a:br>
            <a:endParaRPr b="1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6" name="Google Shape;1056;p85"/>
          <p:cNvCxnSpPr/>
          <p:nvPr/>
        </p:nvCxnSpPr>
        <p:spPr>
          <a:xfrm rot="10800000">
            <a:off x="5579000" y="3290725"/>
            <a:ext cx="601500" cy="7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7" name="Google Shape;1057;p85"/>
          <p:cNvSpPr txBox="1"/>
          <p:nvPr/>
        </p:nvSpPr>
        <p:spPr>
          <a:xfrm>
            <a:off x="5822650" y="4007850"/>
            <a:ext cx="3141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in the long run you expect fraction p</a:t>
            </a:r>
            <a:r>
              <a:rPr baseline="-25000" lang="en" sz="1200">
                <a:latin typeface="Open Sans"/>
                <a:ea typeface="Open Sans"/>
                <a:cs typeface="Open Sans"/>
                <a:sym typeface="Open Sans"/>
              </a:rPr>
              <a:t>l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of your draws to give you class l, etc…)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85"/>
          <p:cNvSpPr txBox="1"/>
          <p:nvPr/>
        </p:nvSpPr>
        <p:spPr>
          <a:xfrm>
            <a:off x="908625" y="3700525"/>
            <a:ext cx="3141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Product over all classes)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59" name="Google Shape;1059;p85"/>
          <p:cNvCxnSpPr/>
          <p:nvPr/>
        </p:nvCxnSpPr>
        <p:spPr>
          <a:xfrm flipH="1" rot="10800000">
            <a:off x="2835400" y="3435950"/>
            <a:ext cx="1492200" cy="3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Peeking Ahead</a:t>
            </a:r>
            <a:endParaRPr/>
          </a:p>
        </p:txBody>
      </p:sp>
      <p:sp>
        <p:nvSpPr>
          <p:cNvPr id="142" name="Google Shape;142;p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FF9900"/>
                </a:solidFill>
              </a:rPr>
              <a:t>Week 1: Introduction</a:t>
            </a:r>
            <a:endParaRPr sz="1600">
              <a:solidFill>
                <a:srgbClr val="FF99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2: Text Classification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3: Language and Context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4: Pretrained Transformers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5: Text Generation Models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6: Machine Translation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7: Question Answering &amp; Summarization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8: Linguistic Representation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9: Entities and Linking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10: Embedding-based Retrieval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11: Multimodality in NLP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12: ML Fairness and Privacy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/>
              <a:t>Week 13: NLP in the Real World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6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Log-Likelihood of Training Data</a:t>
            </a:r>
            <a:endParaRPr/>
          </a:p>
        </p:txBody>
      </p:sp>
      <p:sp>
        <p:nvSpPr>
          <p:cNvPr id="1065" name="Google Shape;1065;p8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More general:</a:t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/>
              <a:t>If you now take many (</a:t>
            </a:r>
            <a:r>
              <a:rPr b="1" lang="en" sz="2200"/>
              <a:t>N</a:t>
            </a:r>
            <a:r>
              <a:rPr lang="en" sz="2200"/>
              <a:t>) independent draws, and the </a:t>
            </a:r>
            <a:r>
              <a:rPr lang="en" sz="2200" u="sng"/>
              <a:t>true probability distribution (of the training data) </a:t>
            </a:r>
            <a:r>
              <a:rPr lang="en" sz="2200"/>
              <a:t>is </a:t>
            </a:r>
            <a:r>
              <a:rPr b="1" lang="en" sz="2200"/>
              <a:t>p</a:t>
            </a:r>
            <a:r>
              <a:rPr b="1" baseline="-25000" lang="en" sz="2200"/>
              <a:t>i</a:t>
            </a:r>
            <a:r>
              <a:rPr b="1" lang="en" sz="2200"/>
              <a:t> </a:t>
            </a:r>
            <a:r>
              <a:rPr lang="en" sz="2200"/>
              <a:t>while your </a:t>
            </a:r>
            <a:r>
              <a:rPr lang="en" sz="2200" u="sng"/>
              <a:t>modeled distribution</a:t>
            </a:r>
            <a:r>
              <a:rPr lang="en" sz="2200"/>
              <a:t> is </a:t>
            </a:r>
            <a:r>
              <a:rPr b="1" lang="en" sz="2200"/>
              <a:t>q</a:t>
            </a:r>
            <a:r>
              <a:rPr b="1" baseline="-25000" lang="en" sz="2200"/>
              <a:t>i</a:t>
            </a:r>
            <a:r>
              <a:rPr baseline="-25000" lang="en" sz="2200"/>
              <a:t> </a:t>
            </a:r>
            <a:r>
              <a:rPr lang="en" sz="2200"/>
              <a:t>, what is likelihood you would give to the statistically actually most likely event?  </a:t>
            </a:r>
            <a:endParaRPr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r>
              <a:rPr b="1" lang="en"/>
              <a:t>L = </a:t>
            </a:r>
            <a:r>
              <a:rPr b="1" lang="en" sz="2400"/>
              <a:t>𝚷</a:t>
            </a:r>
            <a:r>
              <a:rPr b="1" baseline="-25000" lang="en"/>
              <a:t>s</a:t>
            </a:r>
            <a:r>
              <a:rPr b="1" lang="en"/>
              <a:t> q</a:t>
            </a:r>
            <a:r>
              <a:rPr b="1" baseline="-25000" lang="en"/>
              <a:t>s</a:t>
            </a:r>
            <a:r>
              <a:rPr b="1" baseline="30000" lang="en"/>
              <a:t>N p_s</a:t>
            </a:r>
            <a:r>
              <a:rPr b="1" baseline="-25000" lang="en"/>
              <a:t>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br>
              <a:rPr b="1" baseline="-25000" lang="en"/>
            </a:br>
            <a:r>
              <a:rPr b="1" lang="en"/>
              <a:t>Maximum Likelihood Estimation (Wikipedia Definition):</a:t>
            </a:r>
            <a:br>
              <a:rPr lang="en"/>
            </a:br>
            <a:r>
              <a:rPr i="1" lang="en" sz="1250">
                <a:solidFill>
                  <a:srgbClr val="000000"/>
                </a:solidFill>
              </a:rPr>
              <a:t>“In statistics, </a:t>
            </a:r>
            <a:r>
              <a:rPr b="1" i="1" lang="en" sz="1250">
                <a:solidFill>
                  <a:srgbClr val="000000"/>
                </a:solidFill>
              </a:rPr>
              <a:t>maximum likelihood estimation</a:t>
            </a:r>
            <a:r>
              <a:rPr i="1" lang="en" sz="1250">
                <a:solidFill>
                  <a:srgbClr val="000000"/>
                </a:solidFill>
              </a:rPr>
              <a:t> (</a:t>
            </a:r>
            <a:r>
              <a:rPr b="1" i="1" lang="en" sz="1250">
                <a:solidFill>
                  <a:srgbClr val="000000"/>
                </a:solidFill>
              </a:rPr>
              <a:t>MLE</a:t>
            </a:r>
            <a:r>
              <a:rPr i="1" lang="en" sz="1250">
                <a:solidFill>
                  <a:srgbClr val="000000"/>
                </a:solidFill>
              </a:rPr>
              <a:t>) is a method of</a:t>
            </a:r>
            <a:r>
              <a:rPr i="1" lang="en" sz="1250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estimating</a:t>
            </a:r>
            <a:r>
              <a:rPr i="1" lang="en" sz="1250">
                <a:solidFill>
                  <a:srgbClr val="000000"/>
                </a:solidFill>
              </a:rPr>
              <a:t> the</a:t>
            </a:r>
            <a:r>
              <a:rPr i="1" lang="en" sz="125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parameters</a:t>
            </a:r>
            <a:r>
              <a:rPr i="1" lang="en" sz="1250">
                <a:solidFill>
                  <a:srgbClr val="000000"/>
                </a:solidFill>
              </a:rPr>
              <a:t> of a</a:t>
            </a:r>
            <a:r>
              <a:rPr i="1" lang="en" sz="125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probability distribution</a:t>
            </a:r>
            <a:r>
              <a:rPr i="1" lang="en" sz="1250">
                <a:solidFill>
                  <a:srgbClr val="000000"/>
                </a:solidFill>
              </a:rPr>
              <a:t> by</a:t>
            </a:r>
            <a:r>
              <a:rPr i="1" lang="en" sz="1250">
                <a:solidFill>
                  <a:srgbClr val="0000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maximizing</a:t>
            </a:r>
            <a:r>
              <a:rPr i="1" lang="en" sz="1250">
                <a:solidFill>
                  <a:srgbClr val="000000"/>
                </a:solidFill>
              </a:rPr>
              <a:t> a</a:t>
            </a:r>
            <a:r>
              <a:rPr i="1" lang="en" sz="1250">
                <a:solidFill>
                  <a:srgbClr val="0000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likelihood function</a:t>
            </a:r>
            <a:r>
              <a:rPr i="1" lang="en" sz="1250">
                <a:solidFill>
                  <a:srgbClr val="000000"/>
                </a:solidFill>
              </a:rPr>
              <a:t>, so that under the assumed</a:t>
            </a:r>
            <a:r>
              <a:rPr i="1" lang="en" sz="1250">
                <a:solidFill>
                  <a:srgbClr val="000000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statistical model</a:t>
            </a:r>
            <a:r>
              <a:rPr i="1" lang="en" sz="1250">
                <a:solidFill>
                  <a:srgbClr val="000000"/>
                </a:solidFill>
              </a:rPr>
              <a:t> the</a:t>
            </a:r>
            <a:r>
              <a:rPr i="1" lang="en" sz="1250">
                <a:solidFill>
                  <a:srgbClr val="0000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observed data</a:t>
            </a:r>
            <a:r>
              <a:rPr i="1" lang="en" sz="1250">
                <a:solidFill>
                  <a:srgbClr val="000000"/>
                </a:solidFill>
              </a:rPr>
              <a:t> is most probable.”</a:t>
            </a:r>
            <a:endParaRPr i="1" sz="12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86"/>
          <p:cNvSpPr/>
          <p:nvPr/>
        </p:nvSpPr>
        <p:spPr>
          <a:xfrm>
            <a:off x="3119973" y="3019756"/>
            <a:ext cx="2058000" cy="54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Log-Likelihood of Training Data</a:t>
            </a:r>
            <a:endParaRPr/>
          </a:p>
        </p:txBody>
      </p:sp>
      <p:sp>
        <p:nvSpPr>
          <p:cNvPr id="1072" name="Google Shape;1072;p8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More general:</a:t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If you now take many (</a:t>
            </a:r>
            <a:r>
              <a:rPr b="1" lang="en"/>
              <a:t>N</a:t>
            </a:r>
            <a:r>
              <a:rPr lang="en"/>
              <a:t>) independent draws, and the </a:t>
            </a:r>
            <a:r>
              <a:rPr lang="en" u="sng"/>
              <a:t>true probability distribution (of the training data) </a:t>
            </a:r>
            <a:r>
              <a:rPr lang="en"/>
              <a:t>is </a:t>
            </a:r>
            <a:r>
              <a:rPr b="1" lang="en"/>
              <a:t>p</a:t>
            </a:r>
            <a:r>
              <a:rPr b="1" baseline="-25000" lang="en"/>
              <a:t>i</a:t>
            </a:r>
            <a:r>
              <a:rPr b="1" lang="en"/>
              <a:t> </a:t>
            </a:r>
            <a:r>
              <a:rPr lang="en"/>
              <a:t>while your </a:t>
            </a:r>
            <a:r>
              <a:rPr lang="en" u="sng"/>
              <a:t>modeled distribution</a:t>
            </a:r>
            <a:r>
              <a:rPr lang="en"/>
              <a:t> is </a:t>
            </a:r>
            <a:r>
              <a:rPr b="1" lang="en"/>
              <a:t>q</a:t>
            </a:r>
            <a:r>
              <a:rPr b="1" baseline="-25000" lang="en"/>
              <a:t>i</a:t>
            </a:r>
            <a:r>
              <a:rPr baseline="-25000" lang="en"/>
              <a:t> </a:t>
            </a:r>
            <a:r>
              <a:rPr lang="en"/>
              <a:t>, what is likelihood you would give to the statistically actually most likely event? 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                              </a:t>
            </a:r>
            <a:r>
              <a:rPr b="1" lang="en"/>
              <a:t>L = </a:t>
            </a:r>
            <a:r>
              <a:rPr b="1" lang="en" sz="2400"/>
              <a:t>𝚷</a:t>
            </a:r>
            <a:r>
              <a:rPr b="1" baseline="-25000" lang="en"/>
              <a:t>s</a:t>
            </a:r>
            <a:r>
              <a:rPr b="1" lang="en"/>
              <a:t> q</a:t>
            </a:r>
            <a:r>
              <a:rPr b="1" baseline="-25000" lang="en"/>
              <a:t>s</a:t>
            </a:r>
            <a:r>
              <a:rPr b="1" baseline="30000" lang="en"/>
              <a:t>N p_s</a:t>
            </a:r>
            <a:r>
              <a:rPr b="1" baseline="-25000" lang="en"/>
              <a:t>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br>
              <a:rPr b="1" baseline="-25000" lang="en"/>
            </a:br>
            <a:r>
              <a:rPr lang="en"/>
              <a:t>The likelihood </a:t>
            </a:r>
            <a:r>
              <a:rPr b="1" lang="en"/>
              <a:t>L</a:t>
            </a:r>
            <a:r>
              <a:rPr lang="en"/>
              <a:t> of training data will be </a:t>
            </a:r>
            <a:r>
              <a:rPr b="1" lang="en"/>
              <a:t>highest if q(Θ) = p . </a:t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700"/>
              <a:t>Training goal:  </a:t>
            </a:r>
            <a:r>
              <a:rPr lang="en" sz="1700" u="sng"/>
              <a:t>maximizing L</a:t>
            </a:r>
            <a:r>
              <a:rPr lang="en" sz="1700"/>
              <a:t> as a function of model parameters Θ will drive </a:t>
            </a:r>
            <a:r>
              <a:rPr lang="en" sz="1700" u="sng"/>
              <a:t>q → p</a:t>
            </a:r>
            <a:endParaRPr sz="17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87"/>
          <p:cNvSpPr/>
          <p:nvPr/>
        </p:nvSpPr>
        <p:spPr>
          <a:xfrm>
            <a:off x="3113060" y="3123923"/>
            <a:ext cx="1816200" cy="56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8"/>
          <p:cNvSpPr/>
          <p:nvPr/>
        </p:nvSpPr>
        <p:spPr>
          <a:xfrm>
            <a:off x="2023200" y="2639087"/>
            <a:ext cx="5269500" cy="587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Log-Likelihood of Training Data</a:t>
            </a:r>
            <a:endParaRPr/>
          </a:p>
        </p:txBody>
      </p:sp>
      <p:sp>
        <p:nvSpPr>
          <p:cNvPr id="1080" name="Google Shape;1080;p8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/>
              <a:t>Products are problematic (underflow/overflow issues...). More practical:</a:t>
            </a:r>
            <a:endParaRPr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/>
              <a:t>   </a:t>
            </a:r>
            <a:r>
              <a:rPr lang="en" sz="2200" u="sng"/>
              <a:t>(normalized negative) log-likelihood (Cross-Entropy):</a:t>
            </a:r>
            <a:endParaRPr sz="22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br>
              <a:rPr lang="en" sz="2200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                     </a:t>
            </a:r>
            <a:r>
              <a:rPr b="1" lang="en">
                <a:solidFill>
                  <a:srgbClr val="FFFFFF"/>
                </a:solidFill>
              </a:rPr>
              <a:t>H(p, q) = - 1/N log(L) = - ∑ p log q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</a:t>
            </a:r>
            <a:br>
              <a:rPr lang="en" sz="1200"/>
            </a:br>
            <a:endParaRPr b="1"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(Better) Training goal:  </a:t>
            </a:r>
            <a:endParaRPr b="1"/>
          </a:p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/>
              <a:t>minimizing H</a:t>
            </a:r>
            <a:r>
              <a:rPr lang="en" sz="1900"/>
              <a:t> as a function of model parameters Θ will drive </a:t>
            </a:r>
            <a:r>
              <a:rPr lang="en" sz="1900" u="sng"/>
              <a:t>q(Θ) → p</a:t>
            </a:r>
            <a:endParaRPr sz="1900"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88"/>
          <p:cNvSpPr/>
          <p:nvPr/>
        </p:nvSpPr>
        <p:spPr>
          <a:xfrm>
            <a:off x="407250" y="3589525"/>
            <a:ext cx="8229600" cy="112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2" name="Google Shape;1082;p88"/>
          <p:cNvCxnSpPr>
            <a:stCxn id="1083" idx="1"/>
          </p:cNvCxnSpPr>
          <p:nvPr/>
        </p:nvCxnSpPr>
        <p:spPr>
          <a:xfrm rot="10800000">
            <a:off x="5938500" y="3124813"/>
            <a:ext cx="63900" cy="2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3" name="Google Shape;1083;p88"/>
          <p:cNvSpPr txBox="1"/>
          <p:nvPr/>
        </p:nvSpPr>
        <p:spPr>
          <a:xfrm>
            <a:off x="6002400" y="3210163"/>
            <a:ext cx="3141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Summation over all classes)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P=Q: Entropy</a:t>
            </a:r>
            <a:endParaRPr/>
          </a:p>
        </p:txBody>
      </p:sp>
      <p:sp>
        <p:nvSpPr>
          <p:cNvPr id="1089" name="Google Shape;1089;p8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Abstract idea of “information” - usually measured in </a:t>
            </a:r>
            <a:r>
              <a:rPr lang="en" sz="2200" u="sng"/>
              <a:t>bits</a:t>
            </a:r>
            <a:endParaRPr b="1" sz="2200" u="sng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Similar to digital bits: one bit = {0,1}, two bits = {0,1,2,3}, etc.</a:t>
            </a:r>
            <a:endParaRPr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200"/>
              <a:t>Entropy</a:t>
            </a:r>
            <a:r>
              <a:rPr lang="en" sz="2200"/>
              <a:t>: information needed to specify a random variable</a:t>
            </a:r>
            <a:endParaRPr sz="2200"/>
          </a:p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i="1" lang="en" sz="2200"/>
              <a:t>In expectation: can be fractional</a:t>
            </a:r>
            <a:endParaRPr i="1"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NDddmEtcW05.png" id="1090" name="Google Shape;109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75" y="3288025"/>
            <a:ext cx="5389076" cy="7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C6x09teb6.png" id="1091" name="Google Shape;10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375" y="2702975"/>
            <a:ext cx="2245425" cy="2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90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Brainstorming: Cross-Entropy Calculation</a:t>
            </a:r>
            <a:endParaRPr/>
          </a:p>
        </p:txBody>
      </p:sp>
      <p:sp>
        <p:nvSpPr>
          <p:cNvPr id="1097" name="Google Shape;1097;p9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/>
              <a:t>Next-Word Prediction:</a:t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279400" lvl="0" marL="457200" rtl="0" algn="l">
              <a:spcBef>
                <a:spcPts val="500"/>
              </a:spcBef>
              <a:spcAft>
                <a:spcPts val="0"/>
              </a:spcAft>
              <a:buSzPts val="800"/>
              <a:buChar char="●"/>
            </a:pPr>
            <a:r>
              <a:rPr lang="en" sz="1800"/>
              <a:t>Training data:</a:t>
            </a:r>
            <a:endParaRPr sz="1800"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i="1" lang="en" sz="1500"/>
              <a:t>“This class is great when we talk about modern NN architectures”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“This class is difficult when we talk about complex NN architectures”</a:t>
            </a:r>
            <a:endParaRPr i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“This class is difficult when we talk about complex NLP questions”</a:t>
            </a:r>
            <a:endParaRPr i="1"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Prediction Task: 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i="1" lang="en" sz="1500"/>
              <a:t>“This class is </a:t>
            </a:r>
            <a:r>
              <a:rPr i="1" lang="en" sz="1500">
                <a:solidFill>
                  <a:srgbClr val="FF0000"/>
                </a:solidFill>
              </a:rPr>
              <a:t>[token]</a:t>
            </a:r>
            <a:r>
              <a:rPr i="1" lang="en" sz="1500"/>
              <a:t>”</a:t>
            </a:r>
            <a:endParaRPr i="1" sz="15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/>
              <a:t>Token Options: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great, boring, difficult, easy </a:t>
            </a:r>
            <a:endParaRPr sz="15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With same guess for p, if model ‘thinks’ </a:t>
            </a:r>
            <a:r>
              <a:rPr lang="en" sz="1800">
                <a:solidFill>
                  <a:srgbClr val="0000FF"/>
                </a:solidFill>
              </a:rPr>
              <a:t>q(‘great’) = q(‘boring’) = 0.5</a:t>
            </a:r>
            <a:r>
              <a:rPr lang="en" sz="1800"/>
              <a:t>, what is the cross-entropy?  </a:t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1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Cross-Entropy</a:t>
            </a:r>
            <a:endParaRPr/>
          </a:p>
        </p:txBody>
      </p:sp>
      <p:sp>
        <p:nvSpPr>
          <p:cNvPr id="1103" name="Google Shape;1103;p9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100"/>
              <a:t>Cross-entropy:</a:t>
            </a:r>
            <a:r>
              <a:rPr lang="en" sz="2100"/>
              <a:t> measure of information encoding cost across </a:t>
            </a:r>
            <a:r>
              <a:rPr lang="en" sz="2100" u="sng"/>
              <a:t>distributions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100"/>
              <a:t>P(x) = “true” distribution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100"/>
              <a:t>Q(x) = predicted/estimated distribution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sz="2100"/>
              <a:t>Given optimal encoding for Q, how many bits to encode p ~ P?</a:t>
            </a:r>
            <a:endParaRPr i="1"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WsOtVomuh0.png" id="1104" name="Google Shape;11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925" y="3893875"/>
            <a:ext cx="6000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5VYC2EWX2i.png" id="1105" name="Google Shape;110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800" y="3131875"/>
            <a:ext cx="41148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2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What if your probability distribution is wrong?</a:t>
            </a:r>
            <a:endParaRPr sz="3100"/>
          </a:p>
        </p:txBody>
      </p:sp>
      <p:sp>
        <p:nvSpPr>
          <p:cNvPr id="1111" name="Google Shape;1111;p9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 = real; q = original guess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Expected encoding length = </a:t>
            </a:r>
            <a:r>
              <a:rPr lang="en">
                <a:solidFill>
                  <a:srgbClr val="0000FF"/>
                </a:solidFill>
              </a:rPr>
              <a:t>-∑p(x) lg q(x)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= </a:t>
            </a:r>
            <a:r>
              <a:rPr lang="en">
                <a:solidFill>
                  <a:srgbClr val="FF00FF"/>
                </a:solidFill>
              </a:rPr>
              <a:t>-∑p(x) lg p(x) + [∑p(x) lg p(x)</a:t>
            </a:r>
            <a:r>
              <a:rPr lang="en"/>
              <a:t> </a:t>
            </a:r>
            <a:r>
              <a:rPr lang="en">
                <a:solidFill>
                  <a:srgbClr val="0000FF"/>
                </a:solidFill>
              </a:rPr>
              <a:t>- ∑ p(x) lg q(x)]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= - ∑ p(x) lg p(x) + ∑ p(x) lg (p(x)/q(x))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= [Optimal encoding for p, had we known] + [extra because we were wrong]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= entropy(p) + KL Divergence (P || Q)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9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 Divergence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KL-divergence explained</a:t>
            </a:r>
            <a:endParaRPr sz="1800"/>
          </a:p>
        </p:txBody>
      </p:sp>
      <p:sp>
        <p:nvSpPr>
          <p:cNvPr id="1117" name="Google Shape;1117;p9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KL Divergence:</a:t>
            </a:r>
            <a:r>
              <a:rPr lang="en"/>
              <a:t> measure of "distance*" </a:t>
            </a:r>
            <a:r>
              <a:rPr i="1" lang="en"/>
              <a:t>between</a:t>
            </a:r>
            <a:r>
              <a:rPr lang="en"/>
              <a:t> two </a:t>
            </a:r>
            <a:r>
              <a:rPr lang="en" u="sng"/>
              <a:t>distributions</a:t>
            </a:r>
            <a:endParaRPr u="sng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P(x) = “true” distribution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Q(x) = predicted/estimated distribution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/>
              <a:t>Given Q, how many bits (on average) to specify P?</a:t>
            </a:r>
            <a:endParaRPr i="1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Q7hes37BhM7.png" id="1118" name="Google Shape;111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288" y="3312625"/>
            <a:ext cx="452437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93"/>
          <p:cNvSpPr txBox="1"/>
          <p:nvPr/>
        </p:nvSpPr>
        <p:spPr>
          <a:xfrm>
            <a:off x="526275" y="4396400"/>
            <a:ext cx="44652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* KL Divergence is not an actual distance metric (not symmetric).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4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Minimizing Cross-Entropy: Most-Common in NLP</a:t>
            </a:r>
            <a:r>
              <a:rPr lang="en"/>
              <a:t> </a:t>
            </a:r>
            <a:endParaRPr/>
          </a:p>
        </p:txBody>
      </p:sp>
      <p:sp>
        <p:nvSpPr>
          <p:cNvPr id="1125" name="Google Shape;1125;p9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Cross entropy is the general concept for probability distributions with multiple classes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Applied to logistic regression reduces into familiar loss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p(x) = real distribution, often 1-hot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q(x) = model estimated distribution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Since p(x) is (very) sharp, you get no loss if q(x) matches it exactly.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9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Cross-Entropy</a:t>
            </a:r>
            <a:endParaRPr/>
          </a:p>
        </p:txBody>
      </p:sp>
      <p:sp>
        <p:nvSpPr>
          <p:cNvPr id="1131" name="Google Shape;1131;p9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/>
              <a:t>Cross-entropy:</a:t>
            </a:r>
            <a:r>
              <a:rPr lang="en"/>
              <a:t> measure of information encoding cost across </a:t>
            </a:r>
            <a:r>
              <a:rPr lang="en" u="sng"/>
              <a:t>distributions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P(x) = “true” distribution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000"/>
              <a:t>Q(x) = predicted/estimated distribution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i="1" lang="en" sz="2000"/>
              <a:t>Given optimal encoding for Q, how many bits to encode p ~ P?</a:t>
            </a:r>
            <a:endParaRPr i="1"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WsOtVomuh0.png" id="1132" name="Google Shape;113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925" y="3893875"/>
            <a:ext cx="60007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5VYC2EWX2i.png" id="1133" name="Google Shape;113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800" y="3131875"/>
            <a:ext cx="41148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/>
              <a:t>This Week</a:t>
            </a:r>
            <a:endParaRPr/>
          </a:p>
        </p:txBody>
      </p:sp>
      <p:sp>
        <p:nvSpPr>
          <p:cNvPr id="148" name="Google Shape;148;p3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Core Components</a:t>
            </a:r>
            <a:endParaRPr b="1"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Basics of the class and its structure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Review of basic neural nets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Some </a:t>
            </a:r>
            <a:r>
              <a:rPr lang="en"/>
              <a:t>language</a:t>
            </a:r>
            <a:r>
              <a:rPr lang="en"/>
              <a:t> complexities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How to think about NLP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Non-Goals</a:t>
            </a:r>
            <a:endParaRPr/>
          </a:p>
          <a:p>
            <a:pPr indent="-266700" lvl="0" marL="2667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Teach fundamentals of deep learning from scratch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6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TensorFlow playground: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http://playground.tensorflow.org/</a:t>
            </a:r>
            <a:r>
              <a:rPr lang="en"/>
              <a:t> </a:t>
            </a:r>
            <a:endParaRPr/>
          </a:p>
        </p:txBody>
      </p:sp>
      <p:pic>
        <p:nvPicPr>
          <p:cNvPr descr="7QK91KTzRm6.png" id="1139" name="Google Shape;1139;p96"/>
          <p:cNvPicPr preferRelativeResize="0"/>
          <p:nvPr/>
        </p:nvPicPr>
        <p:blipFill rotWithShape="1">
          <a:blip r:embed="rId4">
            <a:alphaModFix/>
          </a:blip>
          <a:srcRect b="0" l="13859" r="0" t="0"/>
          <a:stretch/>
        </p:blipFill>
        <p:spPr>
          <a:xfrm>
            <a:off x="633562" y="343975"/>
            <a:ext cx="7876875" cy="387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97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 “Affine” Layer</a:t>
            </a:r>
            <a:endParaRPr/>
          </a:p>
        </p:txBody>
      </p:sp>
      <p:sp>
        <p:nvSpPr>
          <p:cNvPr id="1145" name="Google Shape;1145;p9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2400"/>
              <a:t>h = f(x W + b)</a:t>
            </a:r>
            <a:endParaRPr b="1" sz="2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/>
              <a:t>Affine layer:</a:t>
            </a:r>
            <a:endParaRPr sz="2200"/>
          </a:p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Matrix multiply </a:t>
            </a:r>
            <a:r>
              <a:rPr b="1" lang="en" sz="2200"/>
              <a:t>W</a:t>
            </a:r>
            <a:r>
              <a:rPr lang="en" sz="2200"/>
              <a:t> (rotate &amp; scale)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Bias term </a:t>
            </a:r>
            <a:r>
              <a:rPr b="1" lang="en" sz="2200"/>
              <a:t>b </a:t>
            </a:r>
            <a:r>
              <a:rPr lang="en" sz="2200"/>
              <a:t>(translate in space)</a:t>
            </a:r>
            <a:endParaRPr sz="2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2200"/>
              <a:t>Then:</a:t>
            </a:r>
            <a:endParaRPr sz="2200"/>
          </a:p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Nonlinearity </a:t>
            </a:r>
            <a:r>
              <a:rPr b="1" lang="en" sz="2200"/>
              <a:t>f </a:t>
            </a:r>
            <a:r>
              <a:rPr lang="en" sz="2200"/>
              <a:t>(squish like dough)</a:t>
            </a:r>
            <a:endParaRPr sz="2200"/>
          </a:p>
        </p:txBody>
      </p:sp>
      <p:sp>
        <p:nvSpPr>
          <p:cNvPr id="1146" name="Google Shape;1146;p97"/>
          <p:cNvSpPr/>
          <p:nvPr/>
        </p:nvSpPr>
        <p:spPr>
          <a:xfrm>
            <a:off x="1694475" y="3925900"/>
            <a:ext cx="1411500" cy="334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Nonlinearity</a:t>
            </a:r>
            <a:endParaRPr/>
          </a:p>
        </p:txBody>
      </p:sp>
      <p:sp>
        <p:nvSpPr>
          <p:cNvPr id="1147" name="Google Shape;1147;p97"/>
          <p:cNvSpPr/>
          <p:nvPr/>
        </p:nvSpPr>
        <p:spPr>
          <a:xfrm>
            <a:off x="1694475" y="4366825"/>
            <a:ext cx="1411500" cy="3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</a:t>
            </a:r>
            <a:endParaRPr/>
          </a:p>
        </p:txBody>
      </p:sp>
      <p:cxnSp>
        <p:nvCxnSpPr>
          <p:cNvPr id="1148" name="Google Shape;1148;p97"/>
          <p:cNvCxnSpPr>
            <a:stCxn id="1147" idx="2"/>
            <a:endCxn id="1146" idx="0"/>
          </p:cNvCxnSpPr>
          <p:nvPr/>
        </p:nvCxnSpPr>
        <p:spPr>
          <a:xfrm rot="10800000">
            <a:off x="2400225" y="3925825"/>
            <a:ext cx="0" cy="775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9" name="Google Shape;1149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842" y="1147225"/>
            <a:ext cx="3082108" cy="300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97"/>
          <p:cNvSpPr txBox="1"/>
          <p:nvPr/>
        </p:nvSpPr>
        <p:spPr>
          <a:xfrm>
            <a:off x="5044200" y="4297225"/>
            <a:ext cx="3940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“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Neural Networks, Manifolds, and Topology</a:t>
            </a:r>
            <a:r>
              <a:rPr lang="en" sz="1200"/>
              <a:t>” (Chris Olah, 2014)</a:t>
            </a:r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98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labelled datasets to consider</a:t>
            </a:r>
            <a:endParaRPr/>
          </a:p>
        </p:txBody>
      </p:sp>
      <p:sp>
        <p:nvSpPr>
          <p:cNvPr id="1156" name="Google Shape;1156;p9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If you don’t have a topic in mind, here are three labelled data sets from which you can choose: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Story Ending Classification –  ROC Stories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Question Answering – SQUAD 2.0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Relation Extraction – TACRED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9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9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Overview &amp; Its Structure</a:t>
            </a:r>
            <a:endParaRPr/>
          </a:p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type="title"/>
          </p:nvPr>
        </p:nvSpPr>
        <p:spPr>
          <a:xfrm>
            <a:off x="457200" y="171450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TL;DR:</a:t>
            </a:r>
            <a:endParaRPr/>
          </a:p>
        </p:txBody>
      </p:sp>
      <p:sp>
        <p:nvSpPr>
          <p:cNvPr id="160" name="Google Shape;160;p3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(You’ll need to read the syllabus in detail to answer A0 questions.)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Grading</a:t>
            </a:r>
            <a:r>
              <a:rPr lang="en"/>
              <a:t>: Assignments + Project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Project</a:t>
            </a:r>
            <a:r>
              <a:rPr lang="en"/>
              <a:t>: Start thinking about the project soon (see Project GitHub page)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Assignments:</a:t>
            </a:r>
            <a:r>
              <a:rPr lang="en"/>
              <a:t> … Five in total?  Some bigger than others!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Extensions on Assignments</a:t>
            </a:r>
            <a:r>
              <a:rPr lang="en"/>
              <a:t>: Use your late days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